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44_48818074.xml" ContentType="application/vnd.ms-powerpoint.comments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96" r:id="rId4"/>
    <p:sldId id="261" r:id="rId5"/>
    <p:sldId id="262" r:id="rId6"/>
    <p:sldId id="263" r:id="rId7"/>
    <p:sldId id="264" r:id="rId8"/>
    <p:sldId id="265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07" r:id="rId27"/>
    <p:sldId id="315" r:id="rId28"/>
    <p:sldId id="316" r:id="rId29"/>
    <p:sldId id="317" r:id="rId30"/>
    <p:sldId id="318" r:id="rId31"/>
    <p:sldId id="319" r:id="rId32"/>
    <p:sldId id="320" r:id="rId33"/>
    <p:sldId id="323" r:id="rId34"/>
    <p:sldId id="326" r:id="rId35"/>
    <p:sldId id="328" r:id="rId36"/>
    <p:sldId id="321" r:id="rId37"/>
    <p:sldId id="322" r:id="rId38"/>
    <p:sldId id="324" r:id="rId39"/>
    <p:sldId id="325" r:id="rId40"/>
    <p:sldId id="330" r:id="rId41"/>
    <p:sldId id="259" r:id="rId42"/>
    <p:sldId id="260" r:id="rId4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CA9AF5-7C2C-40D4-AEBD-AE6824BCF567}" name="Adriana Milena Hurtado Montoya" initials="AH" userId="S::adrianah@unicauca.edu.co::9f0cecb2-1681-4180-9805-cd631b4405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702"/>
  </p:normalViewPr>
  <p:slideViewPr>
    <p:cSldViewPr snapToGrid="0">
      <p:cViewPr varScale="1">
        <p:scale>
          <a:sx n="106" d="100"/>
          <a:sy n="106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modernComment_144_4881807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1F89041-3832-4795-B442-182ADB5989F5}" authorId="{C7CA9AF5-7C2C-40D4-AEBD-AE6824BCF567}" created="2025-02-25T19:36:02.341">
    <pc:sldMkLst xmlns:pc="http://schemas.microsoft.com/office/powerpoint/2013/main/command">
      <pc:docMk/>
      <pc:sldMk cId="1216446580" sldId="324"/>
    </pc:sldMkLst>
    <p188:txBody>
      <a:bodyPr/>
      <a:lstStyle/>
      <a:p>
        <a:r>
          <a:rPr lang="es-CO"/>
          <a:t>Revisar salidas de la fase desarrollo, diapositiva 21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E0BFA-062C-4809-AF12-CDF48EE2D6E2}" type="doc">
      <dgm:prSet loTypeId="urn:microsoft.com/office/officeart/2005/8/layout/hProcess9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CO"/>
        </a:p>
      </dgm:t>
    </dgm:pt>
    <dgm:pt modelId="{8BFC4530-A7A4-499F-A166-E7F23164D323}">
      <dgm:prSet phldrT="[Texto]" custT="1"/>
      <dgm:spPr>
        <a:gradFill flip="none" rotWithShape="0">
          <a:gsLst>
            <a:gs pos="0">
              <a:schemeClr val="accent2">
                <a:hueOff val="0"/>
                <a:satOff val="0"/>
                <a:alphaOff val="0"/>
                <a:satMod val="103000"/>
                <a:tint val="94000"/>
                <a:lumMod val="78000"/>
                <a:lumOff val="2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dgm:spPr>
      <dgm:t>
        <a:bodyPr/>
        <a:lstStyle/>
        <a:p>
          <a:r>
            <a:rPr lang="es-MX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PLANIFICAR</a:t>
          </a:r>
          <a:endParaRPr lang="es-CO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9FA72A2-36A8-4BA6-9C32-D9FE4342298E}" type="parTrans" cxnId="{BFEF74E6-4DE7-400E-BD23-AE1D1AE06701}">
      <dgm:prSet/>
      <dgm:spPr/>
      <dgm:t>
        <a:bodyPr/>
        <a:lstStyle/>
        <a:p>
          <a:endParaRPr lang="es-CO" b="1"/>
        </a:p>
      </dgm:t>
    </dgm:pt>
    <dgm:pt modelId="{A800A396-D3D2-4924-AD97-CC09EE3CA92D}" type="sibTrans" cxnId="{BFEF74E6-4DE7-400E-BD23-AE1D1AE06701}">
      <dgm:prSet/>
      <dgm:spPr/>
      <dgm:t>
        <a:bodyPr/>
        <a:lstStyle/>
        <a:p>
          <a:endParaRPr lang="es-CO" b="1"/>
        </a:p>
      </dgm:t>
    </dgm:pt>
    <dgm:pt modelId="{5ACAEDFF-AAB1-4B09-993F-21953B4DB79B}">
      <dgm:prSet phldrT="[Texto]" custT="1"/>
      <dgm:spPr>
        <a:gradFill rotWithShape="0">
          <a:gsLst>
            <a:gs pos="0">
              <a:schemeClr val="accent3">
                <a:hueOff val="0"/>
                <a:satOff val="0"/>
                <a:alphaOff val="0"/>
                <a:satMod val="103000"/>
                <a:tint val="94000"/>
                <a:lumMod val="93000"/>
                <a:lumOff val="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s-MX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HACER</a:t>
          </a:r>
          <a:endParaRPr lang="es-CO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5BDB7ED-2FFA-45AA-AD8B-E1BC1B39ADDD}" type="parTrans" cxnId="{F45E63C5-34A8-478E-A91D-AA8325887186}">
      <dgm:prSet/>
      <dgm:spPr/>
      <dgm:t>
        <a:bodyPr/>
        <a:lstStyle/>
        <a:p>
          <a:endParaRPr lang="es-CO" b="1"/>
        </a:p>
      </dgm:t>
    </dgm:pt>
    <dgm:pt modelId="{FBE59DC2-C9F3-4CD0-8547-72CF068D8E53}" type="sibTrans" cxnId="{F45E63C5-34A8-478E-A91D-AA8325887186}">
      <dgm:prSet/>
      <dgm:spPr/>
      <dgm:t>
        <a:bodyPr/>
        <a:lstStyle/>
        <a:p>
          <a:endParaRPr lang="es-CO" b="1"/>
        </a:p>
      </dgm:t>
    </dgm:pt>
    <dgm:pt modelId="{4906BE05-CEA0-4769-8FA9-52383442D6A2}">
      <dgm:prSet phldrT="[Texto]" custT="1"/>
      <dgm:spPr>
        <a:gradFill rotWithShape="0">
          <a:gsLst>
            <a:gs pos="0">
              <a:schemeClr val="accent4">
                <a:hueOff val="0"/>
                <a:satOff val="0"/>
                <a:alphaOff val="0"/>
                <a:satMod val="103000"/>
                <a:tint val="94000"/>
                <a:lumMod val="73000"/>
                <a:lumOff val="2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s-MX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VERIFICAR</a:t>
          </a:r>
          <a:endParaRPr lang="es-CO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59586C3-DE26-42D5-A5A7-8D4E8AC901E4}" type="parTrans" cxnId="{9422C097-F447-4506-8A1D-0621A9B6B5EC}">
      <dgm:prSet/>
      <dgm:spPr/>
      <dgm:t>
        <a:bodyPr/>
        <a:lstStyle/>
        <a:p>
          <a:endParaRPr lang="es-CO" b="1"/>
        </a:p>
      </dgm:t>
    </dgm:pt>
    <dgm:pt modelId="{1AD30748-DCE8-4934-8BBC-B5589EF63FA5}" type="sibTrans" cxnId="{9422C097-F447-4506-8A1D-0621A9B6B5EC}">
      <dgm:prSet/>
      <dgm:spPr/>
      <dgm:t>
        <a:bodyPr/>
        <a:lstStyle/>
        <a:p>
          <a:endParaRPr lang="es-CO" b="1"/>
        </a:p>
      </dgm:t>
    </dgm:pt>
    <dgm:pt modelId="{58CBB42E-98FB-4A27-8450-E9459F03051E}">
      <dgm:prSet custT="1"/>
      <dgm:spPr>
        <a:gradFill rotWithShape="0">
          <a:gsLst>
            <a:gs pos="0">
              <a:schemeClr val="accent5">
                <a:hueOff val="0"/>
                <a:satOff val="0"/>
                <a:alphaOff val="0"/>
                <a:satMod val="103000"/>
                <a:tint val="94000"/>
                <a:lumMod val="78000"/>
                <a:lumOff val="2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s-MX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AJUSTAR</a:t>
          </a:r>
          <a:endParaRPr lang="es-CO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401DFCD-699C-41AB-B4D2-9902644FAF0C}" type="parTrans" cxnId="{844D9F84-93E8-426B-8BCF-9D9D86486B67}">
      <dgm:prSet/>
      <dgm:spPr/>
      <dgm:t>
        <a:bodyPr/>
        <a:lstStyle/>
        <a:p>
          <a:endParaRPr lang="es-CO" b="1"/>
        </a:p>
      </dgm:t>
    </dgm:pt>
    <dgm:pt modelId="{0929DBF7-1544-4B0F-9C12-ADC9E0E6D31D}" type="sibTrans" cxnId="{844D9F84-93E8-426B-8BCF-9D9D86486B67}">
      <dgm:prSet/>
      <dgm:spPr/>
      <dgm:t>
        <a:bodyPr/>
        <a:lstStyle/>
        <a:p>
          <a:endParaRPr lang="es-CO" b="1"/>
        </a:p>
      </dgm:t>
    </dgm:pt>
    <dgm:pt modelId="{2FE5874A-EC3F-4C1B-8955-F744D1327AFA}" type="pres">
      <dgm:prSet presAssocID="{7CEE0BFA-062C-4809-AF12-CDF48EE2D6E2}" presName="CompostProcess" presStyleCnt="0">
        <dgm:presLayoutVars>
          <dgm:dir/>
          <dgm:resizeHandles val="exact"/>
        </dgm:presLayoutVars>
      </dgm:prSet>
      <dgm:spPr/>
    </dgm:pt>
    <dgm:pt modelId="{614C6457-9CF6-4740-9577-AF5CBED43659}" type="pres">
      <dgm:prSet presAssocID="{7CEE0BFA-062C-4809-AF12-CDF48EE2D6E2}" presName="arrow" presStyleLbl="bgShp" presStyleIdx="0" presStyleCnt="1" custLinFactNeighborY="-673"/>
      <dgm:spPr>
        <a:ln>
          <a:noFill/>
        </a:ln>
        <a:effectLst>
          <a:outerShdw blurRad="419100" dist="889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gm:spPr>
    </dgm:pt>
    <dgm:pt modelId="{0FAD41B1-F4FE-417C-A765-BCCB7B521469}" type="pres">
      <dgm:prSet presAssocID="{7CEE0BFA-062C-4809-AF12-CDF48EE2D6E2}" presName="linearProcess" presStyleCnt="0"/>
      <dgm:spPr/>
    </dgm:pt>
    <dgm:pt modelId="{97FFF3EB-84DA-43C8-89E9-8E6021A3876F}" type="pres">
      <dgm:prSet presAssocID="{8BFC4530-A7A4-499F-A166-E7F23164D323}" presName="textNode" presStyleLbl="node1" presStyleIdx="0" presStyleCnt="4" custScaleX="130199" custLinFactNeighborY="1">
        <dgm:presLayoutVars>
          <dgm:bulletEnabled val="1"/>
        </dgm:presLayoutVars>
      </dgm:prSet>
      <dgm:spPr/>
    </dgm:pt>
    <dgm:pt modelId="{C361B007-A781-44DD-A277-857D436AEFC7}" type="pres">
      <dgm:prSet presAssocID="{A800A396-D3D2-4924-AD97-CC09EE3CA92D}" presName="sibTrans" presStyleCnt="0"/>
      <dgm:spPr/>
    </dgm:pt>
    <dgm:pt modelId="{A91F3226-3AF4-4B09-B17B-25FD899EA59C}" type="pres">
      <dgm:prSet presAssocID="{5ACAEDFF-AAB1-4B09-993F-21953B4DB79B}" presName="textNode" presStyleLbl="node1" presStyleIdx="1" presStyleCnt="4">
        <dgm:presLayoutVars>
          <dgm:bulletEnabled val="1"/>
        </dgm:presLayoutVars>
      </dgm:prSet>
      <dgm:spPr/>
    </dgm:pt>
    <dgm:pt modelId="{BB41984E-8FCC-49EE-BD7B-926340AD474E}" type="pres">
      <dgm:prSet presAssocID="{FBE59DC2-C9F3-4CD0-8547-72CF068D8E53}" presName="sibTrans" presStyleCnt="0"/>
      <dgm:spPr/>
    </dgm:pt>
    <dgm:pt modelId="{D87403E6-39F0-440D-96D2-FC1773450383}" type="pres">
      <dgm:prSet presAssocID="{4906BE05-CEA0-4769-8FA9-52383442D6A2}" presName="textNode" presStyleLbl="node1" presStyleIdx="2" presStyleCnt="4" custScaleX="131056" custLinFactNeighborX="8243" custLinFactNeighborY="-2748">
        <dgm:presLayoutVars>
          <dgm:bulletEnabled val="1"/>
        </dgm:presLayoutVars>
      </dgm:prSet>
      <dgm:spPr/>
    </dgm:pt>
    <dgm:pt modelId="{C1BE7161-CC09-4FE8-B118-2AC251679385}" type="pres">
      <dgm:prSet presAssocID="{1AD30748-DCE8-4934-8BBC-B5589EF63FA5}" presName="sibTrans" presStyleCnt="0"/>
      <dgm:spPr/>
    </dgm:pt>
    <dgm:pt modelId="{CEB5864F-DD8B-46F6-B58C-DA1D30BA8E3B}" type="pres">
      <dgm:prSet presAssocID="{58CBB42E-98FB-4A27-8450-E9459F03051E}" presName="textNode" presStyleLbl="node1" presStyleIdx="3" presStyleCnt="4" custScaleX="107502" custLinFactNeighborX="69491">
        <dgm:presLayoutVars>
          <dgm:bulletEnabled val="1"/>
        </dgm:presLayoutVars>
      </dgm:prSet>
      <dgm:spPr/>
    </dgm:pt>
  </dgm:ptLst>
  <dgm:cxnLst>
    <dgm:cxn modelId="{2D032224-70CC-488C-9B97-DFE247C7F870}" type="presOf" srcId="{8BFC4530-A7A4-499F-A166-E7F23164D323}" destId="{97FFF3EB-84DA-43C8-89E9-8E6021A3876F}" srcOrd="0" destOrd="0" presId="urn:microsoft.com/office/officeart/2005/8/layout/hProcess9"/>
    <dgm:cxn modelId="{5FCEB72B-65B5-467D-80A7-4D0D83C88108}" type="presOf" srcId="{5ACAEDFF-AAB1-4B09-993F-21953B4DB79B}" destId="{A91F3226-3AF4-4B09-B17B-25FD899EA59C}" srcOrd="0" destOrd="0" presId="urn:microsoft.com/office/officeart/2005/8/layout/hProcess9"/>
    <dgm:cxn modelId="{85FA915F-9C6E-4A2D-88DD-30440B7C2920}" type="presOf" srcId="{58CBB42E-98FB-4A27-8450-E9459F03051E}" destId="{CEB5864F-DD8B-46F6-B58C-DA1D30BA8E3B}" srcOrd="0" destOrd="0" presId="urn:microsoft.com/office/officeart/2005/8/layout/hProcess9"/>
    <dgm:cxn modelId="{844D9F84-93E8-426B-8BCF-9D9D86486B67}" srcId="{7CEE0BFA-062C-4809-AF12-CDF48EE2D6E2}" destId="{58CBB42E-98FB-4A27-8450-E9459F03051E}" srcOrd="3" destOrd="0" parTransId="{4401DFCD-699C-41AB-B4D2-9902644FAF0C}" sibTransId="{0929DBF7-1544-4B0F-9C12-ADC9E0E6D31D}"/>
    <dgm:cxn modelId="{9422C097-F447-4506-8A1D-0621A9B6B5EC}" srcId="{7CEE0BFA-062C-4809-AF12-CDF48EE2D6E2}" destId="{4906BE05-CEA0-4769-8FA9-52383442D6A2}" srcOrd="2" destOrd="0" parTransId="{759586C3-DE26-42D5-A5A7-8D4E8AC901E4}" sibTransId="{1AD30748-DCE8-4934-8BBC-B5589EF63FA5}"/>
    <dgm:cxn modelId="{D5456198-F4CB-41ED-B7F0-1FF1A830C5EA}" type="presOf" srcId="{4906BE05-CEA0-4769-8FA9-52383442D6A2}" destId="{D87403E6-39F0-440D-96D2-FC1773450383}" srcOrd="0" destOrd="0" presId="urn:microsoft.com/office/officeart/2005/8/layout/hProcess9"/>
    <dgm:cxn modelId="{F45E63C5-34A8-478E-A91D-AA8325887186}" srcId="{7CEE0BFA-062C-4809-AF12-CDF48EE2D6E2}" destId="{5ACAEDFF-AAB1-4B09-993F-21953B4DB79B}" srcOrd="1" destOrd="0" parTransId="{05BDB7ED-2FFA-45AA-AD8B-E1BC1B39ADDD}" sibTransId="{FBE59DC2-C9F3-4CD0-8547-72CF068D8E53}"/>
    <dgm:cxn modelId="{BFEF74E6-4DE7-400E-BD23-AE1D1AE06701}" srcId="{7CEE0BFA-062C-4809-AF12-CDF48EE2D6E2}" destId="{8BFC4530-A7A4-499F-A166-E7F23164D323}" srcOrd="0" destOrd="0" parTransId="{69FA72A2-36A8-4BA6-9C32-D9FE4342298E}" sibTransId="{A800A396-D3D2-4924-AD97-CC09EE3CA92D}"/>
    <dgm:cxn modelId="{D01196E8-6024-4112-BCDC-053A7D89B28E}" type="presOf" srcId="{7CEE0BFA-062C-4809-AF12-CDF48EE2D6E2}" destId="{2FE5874A-EC3F-4C1B-8955-F744D1327AFA}" srcOrd="0" destOrd="0" presId="urn:microsoft.com/office/officeart/2005/8/layout/hProcess9"/>
    <dgm:cxn modelId="{E6C9AE81-E9D0-4F6E-A751-CEB0D8AE3081}" type="presParOf" srcId="{2FE5874A-EC3F-4C1B-8955-F744D1327AFA}" destId="{614C6457-9CF6-4740-9577-AF5CBED43659}" srcOrd="0" destOrd="0" presId="urn:microsoft.com/office/officeart/2005/8/layout/hProcess9"/>
    <dgm:cxn modelId="{A33AA0CF-9FA5-4A9C-BFCE-A15FD8292136}" type="presParOf" srcId="{2FE5874A-EC3F-4C1B-8955-F744D1327AFA}" destId="{0FAD41B1-F4FE-417C-A765-BCCB7B521469}" srcOrd="1" destOrd="0" presId="urn:microsoft.com/office/officeart/2005/8/layout/hProcess9"/>
    <dgm:cxn modelId="{51B83D50-B4A3-4B81-B707-A52100FF22EA}" type="presParOf" srcId="{0FAD41B1-F4FE-417C-A765-BCCB7B521469}" destId="{97FFF3EB-84DA-43C8-89E9-8E6021A3876F}" srcOrd="0" destOrd="0" presId="urn:microsoft.com/office/officeart/2005/8/layout/hProcess9"/>
    <dgm:cxn modelId="{3B10A00C-68D4-401B-97DC-C7D442DFB5FD}" type="presParOf" srcId="{0FAD41B1-F4FE-417C-A765-BCCB7B521469}" destId="{C361B007-A781-44DD-A277-857D436AEFC7}" srcOrd="1" destOrd="0" presId="urn:microsoft.com/office/officeart/2005/8/layout/hProcess9"/>
    <dgm:cxn modelId="{660DB334-65B9-47F4-88E9-3CC107740C90}" type="presParOf" srcId="{0FAD41B1-F4FE-417C-A765-BCCB7B521469}" destId="{A91F3226-3AF4-4B09-B17B-25FD899EA59C}" srcOrd="2" destOrd="0" presId="urn:microsoft.com/office/officeart/2005/8/layout/hProcess9"/>
    <dgm:cxn modelId="{98654C57-369D-4C50-B4AA-8F2E89D32F2D}" type="presParOf" srcId="{0FAD41B1-F4FE-417C-A765-BCCB7B521469}" destId="{BB41984E-8FCC-49EE-BD7B-926340AD474E}" srcOrd="3" destOrd="0" presId="urn:microsoft.com/office/officeart/2005/8/layout/hProcess9"/>
    <dgm:cxn modelId="{F232F20E-B89C-4D00-B805-67629DC2D70D}" type="presParOf" srcId="{0FAD41B1-F4FE-417C-A765-BCCB7B521469}" destId="{D87403E6-39F0-440D-96D2-FC1773450383}" srcOrd="4" destOrd="0" presId="urn:microsoft.com/office/officeart/2005/8/layout/hProcess9"/>
    <dgm:cxn modelId="{4511C910-A504-4B48-A0B2-91502215CAD9}" type="presParOf" srcId="{0FAD41B1-F4FE-417C-A765-BCCB7B521469}" destId="{C1BE7161-CC09-4FE8-B118-2AC251679385}" srcOrd="5" destOrd="0" presId="urn:microsoft.com/office/officeart/2005/8/layout/hProcess9"/>
    <dgm:cxn modelId="{A97AF4E3-1B52-4A63-8F9B-D004411152F7}" type="presParOf" srcId="{0FAD41B1-F4FE-417C-A765-BCCB7B521469}" destId="{CEB5864F-DD8B-46F6-B58C-DA1D30BA8E3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C6457-9CF6-4740-9577-AF5CBED43659}">
      <dsp:nvSpPr>
        <dsp:cNvPr id="0" name=""/>
        <dsp:cNvSpPr/>
      </dsp:nvSpPr>
      <dsp:spPr>
        <a:xfrm>
          <a:off x="648374" y="0"/>
          <a:ext cx="7348245" cy="4159956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19100" dist="88900" dir="13500000" algn="b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7FFF3EB-84DA-43C8-89E9-8E6021A3876F}">
      <dsp:nvSpPr>
        <dsp:cNvPr id="0" name=""/>
        <dsp:cNvSpPr/>
      </dsp:nvSpPr>
      <dsp:spPr>
        <a:xfrm>
          <a:off x="6458" y="1248003"/>
          <a:ext cx="2166501" cy="1663982"/>
        </a:xfrm>
        <a:prstGeom prst="roundRect">
          <a:avLst/>
        </a:prstGeom>
        <a:gradFill flip="none" rotWithShape="0">
          <a:gsLst>
            <a:gs pos="0">
              <a:schemeClr val="accent2">
                <a:hueOff val="0"/>
                <a:satOff val="0"/>
                <a:alphaOff val="0"/>
                <a:satMod val="103000"/>
                <a:tint val="94000"/>
                <a:lumMod val="78000"/>
                <a:lumOff val="2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PLANIFICAR</a:t>
          </a:r>
          <a:endParaRPr lang="es-CO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7687" y="1329232"/>
        <a:ext cx="2004043" cy="1501524"/>
      </dsp:txXfrm>
    </dsp:sp>
    <dsp:sp modelId="{A91F3226-3AF4-4B09-B17B-25FD899EA59C}">
      <dsp:nvSpPr>
        <dsp:cNvPr id="0" name=""/>
        <dsp:cNvSpPr/>
      </dsp:nvSpPr>
      <dsp:spPr>
        <a:xfrm>
          <a:off x="2450292" y="1247986"/>
          <a:ext cx="1663992" cy="166398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alphaOff val="0"/>
                <a:satMod val="103000"/>
                <a:tint val="94000"/>
                <a:lumMod val="93000"/>
                <a:lumOff val="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HACER</a:t>
          </a:r>
          <a:endParaRPr lang="es-CO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531521" y="1329215"/>
        <a:ext cx="1501534" cy="1501524"/>
      </dsp:txXfrm>
    </dsp:sp>
    <dsp:sp modelId="{D87403E6-39F0-440D-96D2-FC1773450383}">
      <dsp:nvSpPr>
        <dsp:cNvPr id="0" name=""/>
        <dsp:cNvSpPr/>
      </dsp:nvSpPr>
      <dsp:spPr>
        <a:xfrm>
          <a:off x="4414477" y="1202260"/>
          <a:ext cx="2180762" cy="166398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alphaOff val="0"/>
                <a:satMod val="103000"/>
                <a:tint val="94000"/>
                <a:lumMod val="73000"/>
                <a:lumOff val="2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VERIFICAR</a:t>
          </a:r>
          <a:endParaRPr lang="es-CO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495706" y="1283489"/>
        <a:ext cx="2018304" cy="1501524"/>
      </dsp:txXfrm>
    </dsp:sp>
    <dsp:sp modelId="{CEB5864F-DD8B-46F6-B58C-DA1D30BA8E3B}">
      <dsp:nvSpPr>
        <dsp:cNvPr id="0" name=""/>
        <dsp:cNvSpPr/>
      </dsp:nvSpPr>
      <dsp:spPr>
        <a:xfrm>
          <a:off x="6856169" y="1247986"/>
          <a:ext cx="1788825" cy="166398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alphaOff val="0"/>
                <a:satMod val="103000"/>
                <a:tint val="94000"/>
                <a:lumMod val="78000"/>
                <a:lumOff val="2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AJUSTAR</a:t>
          </a:r>
          <a:endParaRPr lang="es-CO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937398" y="1329215"/>
        <a:ext cx="1626367" cy="1501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71756-1CA1-1F4A-9860-0C578ADBAF67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C4798-3E81-C549-995C-77B155419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7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C4798-3E81-C549-995C-77B1554192F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91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C4798-3E81-C549-995C-77B1554192F5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38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466C6-D91C-612D-DA31-9E70D744F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6CD3D7-66B5-7A01-561D-959D48193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66A04E-ABEF-3601-42E9-9B477D0B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A85-4D4F-F042-95AD-B4092DC44AD3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C89636-8607-E245-7ECA-8B404826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DA640A-1483-A175-E2F8-B21F00EF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431F-60F5-E745-8494-FFD96EF32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39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4860E-4631-00B1-84EE-47A0882EE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C4EC56-B0B7-FB8C-9229-852C47FE4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8BBC8E-447F-B6D6-FE12-BF37EE0CF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A85-4D4F-F042-95AD-B4092DC44AD3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EEBC50-F25A-043B-E54D-44514D18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E4EF87-17C1-3FBF-1BDE-38B4C4EE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431F-60F5-E745-8494-FFD96EF32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176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EA9864-C820-6713-3E0A-1A47F92DB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2EF4C3-B55D-39DD-8B6B-0B53F4631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50FF3-021C-FBD7-9BD4-3CA04F07C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A85-4D4F-F042-95AD-B4092DC44AD3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6EF010-39D0-4175-3885-7C66710A7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95371A-7C71-061D-DDBB-0EC503FB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431F-60F5-E745-8494-FFD96EF32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2D482-88F1-6717-4507-1DE895EC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D43E56-1659-8101-3D89-60600B4C0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7DD31E-3985-01D7-0E5F-F66C2489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A85-4D4F-F042-95AD-B4092DC44AD3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0CCE0-F676-AD11-9EA0-68258B2E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2DC9F-3C1D-47DC-41F5-F6AE3027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431F-60F5-E745-8494-FFD96EF32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073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AD8C90-560A-3629-A0D4-D6E8C44C7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138E69-8963-2191-B74D-B295CE6F3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3BF81C-82F0-ABCA-4411-C9CD9BF8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A85-4D4F-F042-95AD-B4092DC44AD3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6153DF-4EB7-8F85-F619-B1A8C4EC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0E5481-19BA-D126-98F1-EDE7542F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431F-60F5-E745-8494-FFD96EF32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91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CFEAAB-E2D6-B04D-F21A-A7FDB53B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D809E2-B9AF-2CC2-3873-A4B1DAB10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3127D2-49B9-6F49-74BB-C98192025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A90FD-A1AE-B7F6-81CB-17798777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A85-4D4F-F042-95AD-B4092DC44AD3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78F9F5-0A1E-A896-2C1A-AE9CD7306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6A06C3-7D3A-4ED7-59A8-01C9CFF3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431F-60F5-E745-8494-FFD96EF32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03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6E5E4-7599-22FB-83D9-5A321276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6F06F6-6079-87FD-923F-A8DBB0BF0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E1C3B8-3FB7-57C0-92C0-AD7DA2D1C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6734399-EEE2-0BDB-3597-6E0EA6B1C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15EE561-E076-283F-19C9-16E995E5D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BD6D0E1-46F0-417B-BBFA-8FE7878A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A85-4D4F-F042-95AD-B4092DC44AD3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CA9F49-6797-27A1-E809-F10A247A3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1381D6-1B43-9D34-6E2B-108FB648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431F-60F5-E745-8494-FFD96EF32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71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74EC2-1ED8-A8BE-7D66-107A23C5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7DCC2C-4B63-4FB8-9322-4A64CB4B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A85-4D4F-F042-95AD-B4092DC44AD3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E22530-1FC8-B14B-0E1E-CEA3D630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E5EA7A-7139-4574-C0F9-E5653C68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431F-60F5-E745-8494-FFD96EF32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18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96332C7-6C6F-7318-1DA3-D4E85FFC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A85-4D4F-F042-95AD-B4092DC44AD3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FEC246-9AE0-1F5E-E4B7-E80EA35B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1218E-7297-74DF-6460-D04F62CC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431F-60F5-E745-8494-FFD96EF32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05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40EDF-D8B0-6EA9-3600-79C331F0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3412F3-88BC-3976-CE11-CED356736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0C5784-692F-8C9A-96B5-9C6C828B6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65CF43-DB51-7DDD-DBC1-89F22FBF3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A85-4D4F-F042-95AD-B4092DC44AD3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18DF2A-4A52-511F-887D-751FECB8D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9AA898-418D-84EB-B1A4-EF383D80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431F-60F5-E745-8494-FFD96EF32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14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D255D-23DB-16FF-6E59-4E8B7BB0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EACFC9F-98E3-3872-EF0E-718C6AAD0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1FCD44-D0F2-7EE0-983E-1A770EA7B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5984F3-2762-30BA-041E-CEE510365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A85-4D4F-F042-95AD-B4092DC44AD3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B9C9C-1999-72D6-E7F1-5AF8D2EB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093609-A228-8DC9-D8BE-C785A4D58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431F-60F5-E745-8494-FFD96EF32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40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34655F9-7A55-B7B8-8B75-F136D069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40F63F-E1AB-2FF3-2E2E-4C60B3779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7F6D55-93D5-4B87-BF01-5334CC51B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110A85-4D4F-F042-95AD-B4092DC44AD3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68E077-F5F1-A5B0-D94C-4A846BB4A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49A032-604E-9B53-BF91-E6A6B9C81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D7431F-60F5-E745-8494-FFD96EF32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067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microsoft.com/office/2018/10/relationships/comments" Target="../comments/modernComment_144_4881807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470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B27D928-DF05-1CD9-6200-9DBDC74ED8BF}"/>
              </a:ext>
            </a:extLst>
          </p:cNvPr>
          <p:cNvSpPr/>
          <p:nvPr/>
        </p:nvSpPr>
        <p:spPr>
          <a:xfrm>
            <a:off x="2598485" y="511757"/>
            <a:ext cx="7315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dirty="0">
                <a:solidFill>
                  <a:srgbClr val="0032A0"/>
                </a:solidFill>
                <a:latin typeface="Franklin Gothic Demi" panose="020B0703020102020204" pitchFamily="34" charset="0"/>
              </a:rPr>
              <a:t>PLANTA PROFESORAL</a:t>
            </a:r>
          </a:p>
        </p:txBody>
      </p:sp>
    </p:spTree>
    <p:extLst>
      <p:ext uri="{BB962C8B-B14F-4D97-AF65-F5344CB8AC3E}">
        <p14:creationId xmlns:p14="http://schemas.microsoft.com/office/powerpoint/2010/main" val="206660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CB10625-5F74-0364-8B3F-1D44C07034AD}"/>
              </a:ext>
            </a:extLst>
          </p:cNvPr>
          <p:cNvSpPr/>
          <p:nvPr/>
        </p:nvSpPr>
        <p:spPr>
          <a:xfrm>
            <a:off x="2598485" y="511757"/>
            <a:ext cx="7315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dirty="0">
                <a:solidFill>
                  <a:srgbClr val="0032A0"/>
                </a:solidFill>
                <a:latin typeface="Franklin Gothic Demi" panose="020B0703020102020204" pitchFamily="34" charset="0"/>
              </a:rPr>
              <a:t>DETALLES DE LA PLANEACIÓN DE LA LABOR DOCENTE</a:t>
            </a:r>
          </a:p>
        </p:txBody>
      </p:sp>
    </p:spTree>
    <p:extLst>
      <p:ext uri="{BB962C8B-B14F-4D97-AF65-F5344CB8AC3E}">
        <p14:creationId xmlns:p14="http://schemas.microsoft.com/office/powerpoint/2010/main" val="3863853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FB5F7FC-51F3-F855-5946-3BA3A18A23AA}"/>
              </a:ext>
            </a:extLst>
          </p:cNvPr>
          <p:cNvSpPr/>
          <p:nvPr/>
        </p:nvSpPr>
        <p:spPr>
          <a:xfrm>
            <a:off x="2598485" y="511757"/>
            <a:ext cx="7315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dirty="0">
                <a:solidFill>
                  <a:srgbClr val="0032A0"/>
                </a:solidFill>
                <a:latin typeface="Franklin Gothic Demi" panose="020B0703020102020204" pitchFamily="34" charset="0"/>
              </a:rPr>
              <a:t>POBLACIÓN DE ESTUDIANTES</a:t>
            </a:r>
          </a:p>
        </p:txBody>
      </p:sp>
    </p:spTree>
    <p:extLst>
      <p:ext uri="{BB962C8B-B14F-4D97-AF65-F5344CB8AC3E}">
        <p14:creationId xmlns:p14="http://schemas.microsoft.com/office/powerpoint/2010/main" val="337750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9570E80-CE99-C9FB-94C5-9E64E8ACE7EB}"/>
              </a:ext>
            </a:extLst>
          </p:cNvPr>
          <p:cNvSpPr txBox="1"/>
          <p:nvPr/>
        </p:nvSpPr>
        <p:spPr>
          <a:xfrm>
            <a:off x="3048000" y="32473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0" dirty="0">
                <a:effectLst/>
              </a:rPr>
              <a:t> </a:t>
            </a:r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7AA6C4A-9EA4-7A39-DF70-02E2BD495735}"/>
              </a:ext>
            </a:extLst>
          </p:cNvPr>
          <p:cNvSpPr/>
          <p:nvPr/>
        </p:nvSpPr>
        <p:spPr>
          <a:xfrm>
            <a:off x="2598485" y="511757"/>
            <a:ext cx="7315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dirty="0">
                <a:solidFill>
                  <a:srgbClr val="0032A0"/>
                </a:solidFill>
                <a:latin typeface="Franklin Gothic Demi" panose="020B0703020102020204" pitchFamily="34" charset="0"/>
              </a:rPr>
              <a:t>ADMISIÓN DE ESTUDIANTES</a:t>
            </a:r>
          </a:p>
        </p:txBody>
      </p:sp>
    </p:spTree>
    <p:extLst>
      <p:ext uri="{BB962C8B-B14F-4D97-AF65-F5344CB8AC3E}">
        <p14:creationId xmlns:p14="http://schemas.microsoft.com/office/powerpoint/2010/main" val="2153779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CE0075C-A729-28A0-186F-392916A50D57}"/>
              </a:ext>
            </a:extLst>
          </p:cNvPr>
          <p:cNvSpPr/>
          <p:nvPr/>
        </p:nvSpPr>
        <p:spPr>
          <a:xfrm>
            <a:off x="2666999" y="126312"/>
            <a:ext cx="7315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dirty="0">
                <a:solidFill>
                  <a:srgbClr val="0032A0"/>
                </a:solidFill>
                <a:latin typeface="Franklin Gothic Demi" panose="020B0703020102020204" pitchFamily="34" charset="0"/>
              </a:rPr>
              <a:t>ESTRATEGIAS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3796608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F9B81AC-CB8D-CD45-8A19-80F0CC8E5F0E}"/>
              </a:ext>
            </a:extLst>
          </p:cNvPr>
          <p:cNvSpPr/>
          <p:nvPr/>
        </p:nvSpPr>
        <p:spPr>
          <a:xfrm>
            <a:off x="2666999" y="96120"/>
            <a:ext cx="7315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dirty="0">
                <a:solidFill>
                  <a:srgbClr val="0032A0"/>
                </a:solidFill>
                <a:latin typeface="Franklin Gothic Demi" panose="020B0703020102020204" pitchFamily="34" charset="0"/>
              </a:rPr>
              <a:t>CRITERIOS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4173608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A102F0E-0BE7-14B7-94EB-EA16DA2FF9E7}"/>
              </a:ext>
            </a:extLst>
          </p:cNvPr>
          <p:cNvSpPr/>
          <p:nvPr/>
        </p:nvSpPr>
        <p:spPr>
          <a:xfrm>
            <a:off x="2801685" y="24384"/>
            <a:ext cx="7315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dirty="0">
                <a:solidFill>
                  <a:srgbClr val="0032A0"/>
                </a:solidFill>
                <a:latin typeface="Franklin Gothic Demi" panose="020B0703020102020204" pitchFamily="34" charset="0"/>
              </a:rPr>
              <a:t>INVESTIGACIÓN</a:t>
            </a:r>
          </a:p>
          <a:p>
            <a:pPr algn="ctr"/>
            <a:r>
              <a:rPr lang="es-ES_tradnl" sz="3600" dirty="0">
                <a:solidFill>
                  <a:srgbClr val="0032A0"/>
                </a:solidFill>
                <a:latin typeface="Franklin Gothic Demi" panose="020B0703020102020204" pitchFamily="34" charset="0"/>
              </a:rPr>
              <a:t>GRUPOS Y PROYECTOS</a:t>
            </a:r>
          </a:p>
        </p:txBody>
      </p:sp>
    </p:spTree>
    <p:extLst>
      <p:ext uri="{BB962C8B-B14F-4D97-AF65-F5344CB8AC3E}">
        <p14:creationId xmlns:p14="http://schemas.microsoft.com/office/powerpoint/2010/main" val="701165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A007737-760B-C907-2EC6-F2ED4AD54B66}"/>
              </a:ext>
            </a:extLst>
          </p:cNvPr>
          <p:cNvSpPr/>
          <p:nvPr/>
        </p:nvSpPr>
        <p:spPr>
          <a:xfrm>
            <a:off x="2666999" y="68412"/>
            <a:ext cx="7315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dirty="0">
                <a:solidFill>
                  <a:srgbClr val="0032A0"/>
                </a:solidFill>
                <a:latin typeface="Franklin Gothic Demi" panose="020B0703020102020204" pitchFamily="34" charset="0"/>
              </a:rPr>
              <a:t>INVESTIGACIÓN</a:t>
            </a:r>
          </a:p>
          <a:p>
            <a:pPr algn="ctr"/>
            <a:r>
              <a:rPr lang="es-ES_tradnl" sz="3600" dirty="0">
                <a:solidFill>
                  <a:srgbClr val="0032A0"/>
                </a:solidFill>
                <a:latin typeface="Franklin Gothic Demi" panose="020B0703020102020204" pitchFamily="34" charset="0"/>
              </a:rPr>
              <a:t>Semilleros</a:t>
            </a:r>
          </a:p>
        </p:txBody>
      </p:sp>
    </p:spTree>
    <p:extLst>
      <p:ext uri="{BB962C8B-B14F-4D97-AF65-F5344CB8AC3E}">
        <p14:creationId xmlns:p14="http://schemas.microsoft.com/office/powerpoint/2010/main" val="1933258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A50CB5A-B080-1A60-D447-25436855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794" y="0"/>
            <a:ext cx="9819857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600" dirty="0">
                <a:solidFill>
                  <a:srgbClr val="0032A0"/>
                </a:solidFill>
                <a:latin typeface="Franklin Gothic Demi" panose="020B0703020102020204" pitchFamily="34" charset="0"/>
                <a:ea typeface="+mn-ea"/>
                <a:cs typeface="+mn-cs"/>
              </a:rPr>
              <a:t>INFRAESTRUCTURA</a:t>
            </a:r>
          </a:p>
        </p:txBody>
      </p:sp>
    </p:spTree>
    <p:extLst>
      <p:ext uri="{BB962C8B-B14F-4D97-AF65-F5344CB8AC3E}">
        <p14:creationId xmlns:p14="http://schemas.microsoft.com/office/powerpoint/2010/main" val="1563067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>
            <a:extLst>
              <a:ext uri="{FF2B5EF4-FFF2-40B4-BE49-F238E27FC236}">
                <a16:creationId xmlns:a16="http://schemas.microsoft.com/office/drawing/2014/main" id="{E1EE8B37-FB96-A08E-AEF9-0D76DB861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333" y="0"/>
            <a:ext cx="9561898" cy="1059370"/>
          </a:xfrm>
        </p:spPr>
        <p:txBody>
          <a:bodyPr>
            <a:normAutofit/>
          </a:bodyPr>
          <a:lstStyle/>
          <a:p>
            <a:pPr algn="ctr"/>
            <a:r>
              <a:rPr lang="es-ES_tradnl" sz="3600" dirty="0">
                <a:solidFill>
                  <a:srgbClr val="0032A0"/>
                </a:solidFill>
                <a:latin typeface="Franklin Gothic Demi" panose="020B0703020102020204" pitchFamily="34" charset="0"/>
                <a:ea typeface="+mn-ea"/>
                <a:cs typeface="+mn-cs"/>
              </a:rPr>
              <a:t>ORGANIZACIÓN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184878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1F9C82-C448-D9D8-B674-9229B04DF768}"/>
              </a:ext>
            </a:extLst>
          </p:cNvPr>
          <p:cNvSpPr txBox="1"/>
          <p:nvPr/>
        </p:nvSpPr>
        <p:spPr>
          <a:xfrm>
            <a:off x="4191301" y="2413337"/>
            <a:ext cx="77934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PROGRAMA: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Resolución de Registro Calificado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Resolución de Acreditación (si aplica)</a:t>
            </a:r>
          </a:p>
        </p:txBody>
      </p:sp>
    </p:spTree>
    <p:extLst>
      <p:ext uri="{BB962C8B-B14F-4D97-AF65-F5344CB8AC3E}">
        <p14:creationId xmlns:p14="http://schemas.microsoft.com/office/powerpoint/2010/main" val="4076259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1;g1fe6302912f_0_0">
            <a:extLst>
              <a:ext uri="{FF2B5EF4-FFF2-40B4-BE49-F238E27FC236}">
                <a16:creationId xmlns:a16="http://schemas.microsoft.com/office/drawing/2014/main" id="{61EDE23C-465D-FE48-86CF-F7D32ACF949D}"/>
              </a:ext>
            </a:extLst>
          </p:cNvPr>
          <p:cNvSpPr/>
          <p:nvPr/>
        </p:nvSpPr>
        <p:spPr>
          <a:xfrm>
            <a:off x="2610677" y="133805"/>
            <a:ext cx="7315200" cy="1914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sz="3600" dirty="0">
                <a:solidFill>
                  <a:srgbClr val="0032A0"/>
                </a:solidFill>
                <a:latin typeface="Franklin Gothic Demi" panose="020B0703020102020204" pitchFamily="34" charset="0"/>
                <a:sym typeface="Arial Black"/>
              </a:rPr>
              <a:t>CRITERIOS DE SEGUIMIENTO</a:t>
            </a:r>
            <a:endParaRPr sz="3600" dirty="0">
              <a:solidFill>
                <a:srgbClr val="0032A0"/>
              </a:solidFill>
              <a:latin typeface="Franklin Gothic Demi" panose="020B0703020102020204" pitchFamily="34" charset="0"/>
              <a:sym typeface="Arial Black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sz="3600" dirty="0">
              <a:solidFill>
                <a:srgbClr val="0032A0"/>
              </a:solidFill>
              <a:latin typeface="Franklin Gothic Demi" panose="020B0703020102020204" pitchFamily="34" charset="0"/>
              <a:sym typeface="Arial Black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sz="3600" dirty="0">
                <a:solidFill>
                  <a:srgbClr val="0032A0"/>
                </a:solidFill>
                <a:latin typeface="Franklin Gothic Demi" panose="020B0703020102020204" pitchFamily="34" charset="0"/>
                <a:sym typeface="Arial Black"/>
              </a:rPr>
              <a:t>INDICADORES</a:t>
            </a:r>
            <a:endParaRPr sz="3600" dirty="0">
              <a:solidFill>
                <a:srgbClr val="0032A0"/>
              </a:solidFill>
              <a:latin typeface="Franklin Gothic Demi" panose="020B0703020102020204" pitchFamily="34" charset="0"/>
              <a:sym typeface="Arial Black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sz="3600" dirty="0">
                <a:solidFill>
                  <a:srgbClr val="0032A0"/>
                </a:solidFill>
                <a:latin typeface="Franklin Gothic Demi" panose="020B0703020102020204" pitchFamily="34" charset="0"/>
                <a:sym typeface="Arial Black"/>
              </a:rPr>
              <a:t>AVANCE DE LAS ACCIONES</a:t>
            </a:r>
            <a:endParaRPr sz="3600" dirty="0">
              <a:solidFill>
                <a:srgbClr val="0032A0"/>
              </a:solidFill>
              <a:latin typeface="Franklin Gothic Demi" panose="020B0703020102020204" pitchFamily="34" charset="0"/>
              <a:sym typeface="Arial Black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sz="3600" dirty="0">
                <a:solidFill>
                  <a:srgbClr val="0032A0"/>
                </a:solidFill>
                <a:latin typeface="Franklin Gothic Demi" panose="020B0703020102020204" pitchFamily="34" charset="0"/>
                <a:sym typeface="Arial Black"/>
              </a:rPr>
              <a:t>EFICACIA DE LAS ACCIONES </a:t>
            </a:r>
            <a:endParaRPr sz="3600" dirty="0">
              <a:solidFill>
                <a:srgbClr val="0032A0"/>
              </a:solidFill>
              <a:latin typeface="Franklin Gothic Demi" panose="020B0703020102020204" pitchFamily="34" charset="0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130981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0">
            <a:extLst>
              <a:ext uri="{FF2B5EF4-FFF2-40B4-BE49-F238E27FC236}">
                <a16:creationId xmlns:a16="http://schemas.microsoft.com/office/drawing/2014/main" id="{8E272228-083E-F225-D390-C6BF6FDAE9DE}"/>
              </a:ext>
            </a:extLst>
          </p:cNvPr>
          <p:cNvSpPr txBox="1"/>
          <p:nvPr/>
        </p:nvSpPr>
        <p:spPr>
          <a:xfrm>
            <a:off x="613741" y="1625600"/>
            <a:ext cx="2619375" cy="917412"/>
          </a:xfrm>
          <a:prstGeom prst="rect">
            <a:avLst/>
          </a:prstGeom>
          <a:solidFill>
            <a:srgbClr val="FBD4B4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ENTRADAS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pueden tomar las salidas del </a:t>
            </a:r>
            <a:r>
              <a:rPr lang="es-CO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PLANEAR</a:t>
            </a:r>
            <a:endParaRPr dirty="0"/>
          </a:p>
        </p:txBody>
      </p:sp>
      <p:sp>
        <p:nvSpPr>
          <p:cNvPr id="6" name="Google Shape;285;p10">
            <a:extLst>
              <a:ext uri="{FF2B5EF4-FFF2-40B4-BE49-F238E27FC236}">
                <a16:creationId xmlns:a16="http://schemas.microsoft.com/office/drawing/2014/main" id="{71015F8C-D91A-DA6A-1EFD-A36228933880}"/>
              </a:ext>
            </a:extLst>
          </p:cNvPr>
          <p:cNvSpPr txBox="1"/>
          <p:nvPr/>
        </p:nvSpPr>
        <p:spPr>
          <a:xfrm>
            <a:off x="8426580" y="1916915"/>
            <a:ext cx="3077107" cy="927885"/>
          </a:xfrm>
          <a:prstGeom prst="rect">
            <a:avLst/>
          </a:prstGeom>
          <a:solidFill>
            <a:srgbClr val="E5B8B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SALIDAS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 los resultados del </a:t>
            </a:r>
            <a:r>
              <a:rPr lang="es-CO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HACER </a:t>
            </a: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que pasan como entradas del </a:t>
            </a:r>
            <a:r>
              <a:rPr lang="es-CO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VERIFICAR.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86;p10">
            <a:extLst>
              <a:ext uri="{FF2B5EF4-FFF2-40B4-BE49-F238E27FC236}">
                <a16:creationId xmlns:a16="http://schemas.microsoft.com/office/drawing/2014/main" id="{C92F439B-8710-26A0-6F8A-3AEA95DEC243}"/>
              </a:ext>
            </a:extLst>
          </p:cNvPr>
          <p:cNvSpPr txBox="1"/>
          <p:nvPr/>
        </p:nvSpPr>
        <p:spPr>
          <a:xfrm>
            <a:off x="4148328" y="461571"/>
            <a:ext cx="3438071" cy="1058807"/>
          </a:xfrm>
          <a:prstGeom prst="rect">
            <a:avLst/>
          </a:prstGeom>
          <a:solidFill>
            <a:srgbClr val="CCC0D9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05867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DESARROLO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de las actividades desarrolladas con indicadores y responsables</a:t>
            </a:r>
            <a:r>
              <a:rPr lang="es-CO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s-CO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</p:txBody>
      </p:sp>
      <p:grpSp>
        <p:nvGrpSpPr>
          <p:cNvPr id="8" name="Google Shape;287;p10">
            <a:extLst>
              <a:ext uri="{FF2B5EF4-FFF2-40B4-BE49-F238E27FC236}">
                <a16:creationId xmlns:a16="http://schemas.microsoft.com/office/drawing/2014/main" id="{A8AD9A70-81F6-C4E3-C012-920263499C10}"/>
              </a:ext>
            </a:extLst>
          </p:cNvPr>
          <p:cNvGrpSpPr/>
          <p:nvPr/>
        </p:nvGrpSpPr>
        <p:grpSpPr>
          <a:xfrm>
            <a:off x="539281" y="1625600"/>
            <a:ext cx="11309311" cy="5125403"/>
            <a:chOff x="589393" y="2302522"/>
            <a:chExt cx="11309310" cy="4951855"/>
          </a:xfrm>
        </p:grpSpPr>
        <p:cxnSp>
          <p:nvCxnSpPr>
            <p:cNvPr id="9" name="Google Shape;288;p10">
              <a:extLst>
                <a:ext uri="{FF2B5EF4-FFF2-40B4-BE49-F238E27FC236}">
                  <a16:creationId xmlns:a16="http://schemas.microsoft.com/office/drawing/2014/main" id="{C0180AE9-5487-1271-1FE1-F137A7F8008F}"/>
                </a:ext>
              </a:extLst>
            </p:cNvPr>
            <p:cNvCxnSpPr/>
            <p:nvPr/>
          </p:nvCxnSpPr>
          <p:spPr>
            <a:xfrm rot="10800000" flipH="1">
              <a:off x="5931157" y="3545854"/>
              <a:ext cx="2428961" cy="2271471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289;p10">
              <a:extLst>
                <a:ext uri="{FF2B5EF4-FFF2-40B4-BE49-F238E27FC236}">
                  <a16:creationId xmlns:a16="http://schemas.microsoft.com/office/drawing/2014/main" id="{5A6B94E5-304C-D9AF-C471-744AE4DE4346}"/>
                </a:ext>
              </a:extLst>
            </p:cNvPr>
            <p:cNvCxnSpPr/>
            <p:nvPr/>
          </p:nvCxnSpPr>
          <p:spPr>
            <a:xfrm>
              <a:off x="3514907" y="3238404"/>
              <a:ext cx="2402568" cy="2660757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" name="Google Shape;290;p10">
              <a:extLst>
                <a:ext uri="{FF2B5EF4-FFF2-40B4-BE49-F238E27FC236}">
                  <a16:creationId xmlns:a16="http://schemas.microsoft.com/office/drawing/2014/main" id="{88A81F94-CDE7-D408-0164-F99730F904A7}"/>
                </a:ext>
              </a:extLst>
            </p:cNvPr>
            <p:cNvSpPr txBox="1"/>
            <p:nvPr/>
          </p:nvSpPr>
          <p:spPr>
            <a:xfrm>
              <a:off x="589393" y="3333896"/>
              <a:ext cx="2956500" cy="3169865"/>
            </a:xfrm>
            <a:prstGeom prst="rect">
              <a:avLst/>
            </a:prstGeom>
            <a:solidFill>
              <a:srgbClr val="FBD4B4"/>
            </a:solidFill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632423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Propuestas de</a:t>
              </a: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 actualización, renovación o transformación curricular. PEP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Criterios de admisión.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Labor docente y resoluciones de designación de funciones administrativas.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Plan de desarrollo profesoral.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Plan de eventos académicos y actividades extra-curriculares, de investigación e interacción social.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Plan de autoevaluación de condiciones de calidad.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Plan de mejora de evaluaciones docentes y asignaturas.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Cronogramas de asignaturas o cursos de la oferta académica.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Planes de práctica.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12" name="Google Shape;291;p10">
              <a:extLst>
                <a:ext uri="{FF2B5EF4-FFF2-40B4-BE49-F238E27FC236}">
                  <a16:creationId xmlns:a16="http://schemas.microsoft.com/office/drawing/2014/main" id="{77F1863C-8FE1-D3E8-F71A-B0F753D031C6}"/>
                </a:ext>
              </a:extLst>
            </p:cNvPr>
            <p:cNvSpPr txBox="1"/>
            <p:nvPr/>
          </p:nvSpPr>
          <p:spPr>
            <a:xfrm>
              <a:off x="4109677" y="2302522"/>
              <a:ext cx="3649008" cy="4255637"/>
            </a:xfrm>
            <a:prstGeom prst="rect">
              <a:avLst/>
            </a:prstGeom>
            <a:solidFill>
              <a:srgbClr val="B6DDE7"/>
            </a:solidFill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632423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Desarrollar el Plan de Acción del Departamento</a:t>
              </a: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Definición y aprobación de modificaciones, actualizaciones, renovaciones o transformaciones curriculares.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Desarrollo de asignaturas, cursos, laboratorios, prácticas, evaluaciones.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Ejecución de funciones administrativas.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Capacitación a docentes.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Seminarios, congresos, encuentros, foros, cursos, talleres.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Participación en programas de recreación, culturales y deportivos.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Autoevaluación de condiciones de calidad del programa.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Desarrollo de estrategias metodológicas y pedagógicas para la buena calidad de los programas.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Ejecutar el presupuesto.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Revisar los requisitos de los estudiantes para grado.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Desarrollo de las actividades de investigación, innovación e interacción social</a:t>
              </a:r>
              <a:endParaRPr sz="11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46" marR="0" lvl="0" indent="-101596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2;p10">
              <a:extLst>
                <a:ext uri="{FF2B5EF4-FFF2-40B4-BE49-F238E27FC236}">
                  <a16:creationId xmlns:a16="http://schemas.microsoft.com/office/drawing/2014/main" id="{3B7A6F2D-4729-5CD0-264A-CA1533BA33BB}"/>
                </a:ext>
              </a:extLst>
            </p:cNvPr>
            <p:cNvSpPr txBox="1"/>
            <p:nvPr/>
          </p:nvSpPr>
          <p:spPr>
            <a:xfrm>
              <a:off x="8235163" y="3545280"/>
              <a:ext cx="3663540" cy="3709097"/>
            </a:xfrm>
            <a:prstGeom prst="rect">
              <a:avLst/>
            </a:prstGeom>
            <a:solidFill>
              <a:srgbClr val="E5B8B7"/>
            </a:solidFill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632423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Evidencias de las actividades del plan de acción del Departamento.</a:t>
              </a: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Actas de comité de programa, Consejo de facultad o superior de análisis de modificaciones, actualizaciones, renovaciones o transformaciones curriculares.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Actos administrativos de aprobación de modificaciones, </a:t>
              </a:r>
              <a:r>
                <a:rPr lang="es-CO" sz="1100" dirty="0">
                  <a:solidFill>
                    <a:schemeClr val="tx1"/>
                  </a:solidFill>
                </a:rPr>
                <a:t>actualizaciones</a:t>
              </a:r>
              <a:r>
                <a:rPr lang="es-CO" sz="11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, renovaciones o transformaciones curriculares.</a:t>
              </a:r>
              <a:r>
                <a:rPr lang="es-CO" sz="1100" dirty="0">
                  <a:solidFill>
                    <a:schemeClr val="tx1"/>
                  </a:solidFill>
                </a:rPr>
                <a:t> Acuerdos de Reformas Curriculares.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Registro de actividades, de notas y faltas en SIMCA.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Informes de gestión, actas, y comunicaciones escritas.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Certificados de capacitación.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Informe de la ejecución de eventos académicos, actividades extra-curriculares, de investigación e interacción social.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Informe de autoevaluación.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Planes de mejora.</a:t>
              </a:r>
              <a:endParaRPr dirty="0">
                <a:solidFill>
                  <a:schemeClr val="tx1"/>
                </a:solidFill>
              </a:endParaRPr>
            </a:p>
            <a:p>
              <a:pPr marL="171446" marR="0" lvl="0" indent="-171446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Char char="•"/>
              </a:pPr>
              <a:r>
                <a:rPr lang="es-CO" sz="11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Informes de las actividades de investigación, innovación e interacción social.</a:t>
              </a:r>
              <a:endParaRPr sz="11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" name="Google Shape;293;p10">
              <a:extLst>
                <a:ext uri="{FF2B5EF4-FFF2-40B4-BE49-F238E27FC236}">
                  <a16:creationId xmlns:a16="http://schemas.microsoft.com/office/drawing/2014/main" id="{DD3FA94F-BF8B-E8C8-E4F9-0E410B44C1BA}"/>
                </a:ext>
              </a:extLst>
            </p:cNvPr>
            <p:cNvCxnSpPr/>
            <p:nvPr/>
          </p:nvCxnSpPr>
          <p:spPr>
            <a:xfrm>
              <a:off x="620381" y="3233324"/>
              <a:ext cx="2894526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" name="Google Shape;294;p10">
              <a:extLst>
                <a:ext uri="{FF2B5EF4-FFF2-40B4-BE49-F238E27FC236}">
                  <a16:creationId xmlns:a16="http://schemas.microsoft.com/office/drawing/2014/main" id="{E1970FF6-D4D3-ED73-1D71-C142E4A1F856}"/>
                </a:ext>
              </a:extLst>
            </p:cNvPr>
            <p:cNvCxnSpPr/>
            <p:nvPr/>
          </p:nvCxnSpPr>
          <p:spPr>
            <a:xfrm>
              <a:off x="8360118" y="3495055"/>
              <a:ext cx="3310254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" name="Google Shape;295;p10">
              <a:extLst>
                <a:ext uri="{FF2B5EF4-FFF2-40B4-BE49-F238E27FC236}">
                  <a16:creationId xmlns:a16="http://schemas.microsoft.com/office/drawing/2014/main" id="{09D9C400-E224-B281-8D33-C146A213A1FD}"/>
                </a:ext>
              </a:extLst>
            </p:cNvPr>
            <p:cNvSpPr/>
            <p:nvPr/>
          </p:nvSpPr>
          <p:spPr>
            <a:xfrm>
              <a:off x="3514907" y="2769407"/>
              <a:ext cx="568494" cy="43053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96;p10">
              <a:extLst>
                <a:ext uri="{FF2B5EF4-FFF2-40B4-BE49-F238E27FC236}">
                  <a16:creationId xmlns:a16="http://schemas.microsoft.com/office/drawing/2014/main" id="{C84270D7-067E-3F29-EBDF-0C3B3EBC5288}"/>
                </a:ext>
              </a:extLst>
            </p:cNvPr>
            <p:cNvSpPr/>
            <p:nvPr/>
          </p:nvSpPr>
          <p:spPr>
            <a:xfrm>
              <a:off x="7890765" y="2727040"/>
              <a:ext cx="504926" cy="43053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5909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6">
            <a:extLst>
              <a:ext uri="{FF2B5EF4-FFF2-40B4-BE49-F238E27FC236}">
                <a16:creationId xmlns:a16="http://schemas.microsoft.com/office/drawing/2014/main" id="{517C2FAE-FEB5-3819-A536-45AC6CF57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333" y="85344"/>
            <a:ext cx="9561898" cy="1038680"/>
          </a:xfrm>
        </p:spPr>
        <p:txBody>
          <a:bodyPr>
            <a:normAutofit/>
          </a:bodyPr>
          <a:lstStyle/>
          <a:p>
            <a:pPr algn="ctr"/>
            <a:r>
              <a:rPr lang="es-ES_tradnl" sz="3600" dirty="0">
                <a:solidFill>
                  <a:srgbClr val="0032A0"/>
                </a:solidFill>
                <a:latin typeface="Franklin Gothic Demi" panose="020B0703020102020204" pitchFamily="34" charset="0"/>
                <a:ea typeface="+mn-ea"/>
                <a:cs typeface="+mn-cs"/>
              </a:rPr>
              <a:t>ANÁLISIS DE LAS ACTIVIDADES DE CLASE</a:t>
            </a:r>
            <a:br>
              <a:rPr lang="es-ES_tradn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ES_tradnl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(FORTALEZAS Y OPORTUNIDADES)</a:t>
            </a:r>
          </a:p>
        </p:txBody>
      </p:sp>
    </p:spTree>
    <p:extLst>
      <p:ext uri="{BB962C8B-B14F-4D97-AF65-F5344CB8AC3E}">
        <p14:creationId xmlns:p14="http://schemas.microsoft.com/office/powerpoint/2010/main" val="1940227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6">
            <a:extLst>
              <a:ext uri="{FF2B5EF4-FFF2-40B4-BE49-F238E27FC236}">
                <a16:creationId xmlns:a16="http://schemas.microsoft.com/office/drawing/2014/main" id="{AB0DEC6F-1B6C-B520-F7CA-4E164FE5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333" y="97536"/>
            <a:ext cx="9561898" cy="934126"/>
          </a:xfrm>
        </p:spPr>
        <p:txBody>
          <a:bodyPr>
            <a:normAutofit/>
          </a:bodyPr>
          <a:lstStyle/>
          <a:p>
            <a:pPr algn="ctr"/>
            <a:r>
              <a:rPr lang="es-ES_tradnl" sz="3600" dirty="0">
                <a:solidFill>
                  <a:srgbClr val="0032A0"/>
                </a:solidFill>
                <a:latin typeface="Franklin Gothic Demi" panose="020B0703020102020204" pitchFamily="34" charset="0"/>
                <a:ea typeface="+mn-ea"/>
                <a:cs typeface="+mn-cs"/>
              </a:rPr>
              <a:t>ACTIVIDADES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478682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9570E80-CE99-C9FB-94C5-9E64E8ACE7EB}"/>
              </a:ext>
            </a:extLst>
          </p:cNvPr>
          <p:cNvSpPr txBox="1"/>
          <p:nvPr/>
        </p:nvSpPr>
        <p:spPr>
          <a:xfrm>
            <a:off x="3048000" y="32473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0" dirty="0">
                <a:effectLst/>
              </a:rPr>
              <a:t> </a:t>
            </a:r>
            <a:endParaRPr lang="es-CO" dirty="0"/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A463E2E9-8DBF-EE53-27CF-111F28C8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333" y="121919"/>
            <a:ext cx="9561898" cy="882033"/>
          </a:xfrm>
        </p:spPr>
        <p:txBody>
          <a:bodyPr>
            <a:normAutofit/>
          </a:bodyPr>
          <a:lstStyle/>
          <a:p>
            <a:pPr algn="ctr"/>
            <a:r>
              <a:rPr lang="es-ES_tradnl" sz="3600" dirty="0">
                <a:solidFill>
                  <a:srgbClr val="0032A0"/>
                </a:solidFill>
                <a:latin typeface="Franklin Gothic Demi" panose="020B0703020102020204" pitchFamily="34" charset="0"/>
                <a:ea typeface="+mn-ea"/>
                <a:cs typeface="+mn-cs"/>
              </a:rPr>
              <a:t>CAPACITACIÓN DOCENTE</a:t>
            </a:r>
          </a:p>
        </p:txBody>
      </p:sp>
    </p:spTree>
    <p:extLst>
      <p:ext uri="{BB962C8B-B14F-4D97-AF65-F5344CB8AC3E}">
        <p14:creationId xmlns:p14="http://schemas.microsoft.com/office/powerpoint/2010/main" val="1282123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>
            <a:extLst>
              <a:ext uri="{FF2B5EF4-FFF2-40B4-BE49-F238E27FC236}">
                <a16:creationId xmlns:a16="http://schemas.microsoft.com/office/drawing/2014/main" id="{5F79931A-3257-EEBA-1EDC-6BFDC420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559" y="134111"/>
            <a:ext cx="8378189" cy="833127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>
                <a:srgbClr val="FF0000"/>
              </a:buClr>
              <a:buSzPts val="1100"/>
            </a:pPr>
            <a:r>
              <a:rPr lang="es-ES" sz="3600" dirty="0">
                <a:solidFill>
                  <a:srgbClr val="0032A0"/>
                </a:solidFill>
                <a:latin typeface="Franklin Gothic Demi" panose="020B0703020102020204" pitchFamily="34" charset="0"/>
                <a:ea typeface="+mn-ea"/>
                <a:cs typeface="+mn-cs"/>
              </a:rPr>
              <a:t>EVENTOS</a:t>
            </a:r>
            <a:endParaRPr lang="es-ES_tradnl" sz="3600" dirty="0">
              <a:solidFill>
                <a:srgbClr val="0032A0"/>
              </a:solidFill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770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9570E80-CE99-C9FB-94C5-9E64E8ACE7EB}"/>
              </a:ext>
            </a:extLst>
          </p:cNvPr>
          <p:cNvSpPr txBox="1"/>
          <p:nvPr/>
        </p:nvSpPr>
        <p:spPr>
          <a:xfrm>
            <a:off x="3048000" y="32473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0" dirty="0">
                <a:effectLst/>
              </a:rPr>
              <a:t> </a:t>
            </a:r>
            <a:endParaRPr lang="es-CO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00924E9-3A85-565A-0637-DD1C5676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503" y="85343"/>
            <a:ext cx="9819857" cy="940361"/>
          </a:xfrm>
        </p:spPr>
        <p:txBody>
          <a:bodyPr>
            <a:normAutofit/>
          </a:bodyPr>
          <a:lstStyle/>
          <a:p>
            <a:pPr algn="ctr"/>
            <a:r>
              <a:rPr lang="es-ES_tradnl" sz="3600" dirty="0">
                <a:solidFill>
                  <a:srgbClr val="0032A0"/>
                </a:solidFill>
                <a:highlight>
                  <a:srgbClr val="FFFF00"/>
                </a:highlight>
                <a:latin typeface="Franklin Gothic Demi" panose="020B0703020102020204" pitchFamily="34" charset="0"/>
                <a:ea typeface="+mn-ea"/>
                <a:cs typeface="+mn-cs"/>
              </a:rPr>
              <a:t>Interacción social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1FA3E26-2661-63FB-E31E-3A70D91D1037}"/>
              </a:ext>
            </a:extLst>
          </p:cNvPr>
          <p:cNvSpPr txBox="1"/>
          <p:nvPr/>
        </p:nvSpPr>
        <p:spPr>
          <a:xfrm>
            <a:off x="1508503" y="1774479"/>
            <a:ext cx="4847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Salidas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Pasantías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Puesto de salud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Consultorio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85529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8;g61da79284e_0_0">
            <a:extLst>
              <a:ext uri="{FF2B5EF4-FFF2-40B4-BE49-F238E27FC236}">
                <a16:creationId xmlns:a16="http://schemas.microsoft.com/office/drawing/2014/main" id="{BBE8A17B-5B02-D9DE-DE8E-1206A17735DC}"/>
              </a:ext>
            </a:extLst>
          </p:cNvPr>
          <p:cNvSpPr txBox="1"/>
          <p:nvPr/>
        </p:nvSpPr>
        <p:spPr>
          <a:xfrm>
            <a:off x="574343" y="1663740"/>
            <a:ext cx="2619300" cy="842408"/>
          </a:xfrm>
          <a:prstGeom prst="rect">
            <a:avLst/>
          </a:prstGeom>
          <a:solidFill>
            <a:srgbClr val="FBD4B4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8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ENTRADAS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pueden tomar las salidas del </a:t>
            </a:r>
            <a:r>
              <a:rPr lang="es-CO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HACER</a:t>
            </a:r>
            <a:endParaRPr dirty="0"/>
          </a:p>
        </p:txBody>
      </p:sp>
      <p:sp>
        <p:nvSpPr>
          <p:cNvPr id="6" name="Google Shape;319;g61da79284e_0_0">
            <a:extLst>
              <a:ext uri="{FF2B5EF4-FFF2-40B4-BE49-F238E27FC236}">
                <a16:creationId xmlns:a16="http://schemas.microsoft.com/office/drawing/2014/main" id="{4B465F32-65DD-ADB0-1CB7-A15431C9A059}"/>
              </a:ext>
            </a:extLst>
          </p:cNvPr>
          <p:cNvSpPr txBox="1"/>
          <p:nvPr/>
        </p:nvSpPr>
        <p:spPr>
          <a:xfrm>
            <a:off x="8492616" y="1855458"/>
            <a:ext cx="3077100" cy="934110"/>
          </a:xfrm>
          <a:prstGeom prst="rect">
            <a:avLst/>
          </a:prstGeom>
          <a:solidFill>
            <a:srgbClr val="E5B8B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8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SALIDAS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 los resultados del VERIFICAR</a:t>
            </a:r>
            <a:r>
              <a:rPr lang="es-CO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que pasan como entradas del AJUSTAR</a:t>
            </a:r>
            <a:r>
              <a:rPr lang="es-CO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321;g61da79284e_0_0">
            <a:extLst>
              <a:ext uri="{FF2B5EF4-FFF2-40B4-BE49-F238E27FC236}">
                <a16:creationId xmlns:a16="http://schemas.microsoft.com/office/drawing/2014/main" id="{2A5C0A08-F1FD-8EFF-1DEF-E2EE9DB2B592}"/>
              </a:ext>
            </a:extLst>
          </p:cNvPr>
          <p:cNvGrpSpPr/>
          <p:nvPr/>
        </p:nvGrpSpPr>
        <p:grpSpPr>
          <a:xfrm>
            <a:off x="331927" y="2084944"/>
            <a:ext cx="11629265" cy="3615030"/>
            <a:chOff x="620381" y="2103129"/>
            <a:chExt cx="11060743" cy="3512117"/>
          </a:xfrm>
        </p:grpSpPr>
        <p:cxnSp>
          <p:nvCxnSpPr>
            <p:cNvPr id="8" name="Google Shape;322;g61da79284e_0_0">
              <a:extLst>
                <a:ext uri="{FF2B5EF4-FFF2-40B4-BE49-F238E27FC236}">
                  <a16:creationId xmlns:a16="http://schemas.microsoft.com/office/drawing/2014/main" id="{BAA85E2E-F214-F529-553B-A9D9FC3948D5}"/>
                </a:ext>
              </a:extLst>
            </p:cNvPr>
            <p:cNvCxnSpPr/>
            <p:nvPr/>
          </p:nvCxnSpPr>
          <p:spPr>
            <a:xfrm rot="10800000" flipH="1">
              <a:off x="5931157" y="2848346"/>
              <a:ext cx="2473200" cy="27669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323;g61da79284e_0_0">
              <a:extLst>
                <a:ext uri="{FF2B5EF4-FFF2-40B4-BE49-F238E27FC236}">
                  <a16:creationId xmlns:a16="http://schemas.microsoft.com/office/drawing/2014/main" id="{B488AE1E-441C-F4CE-5319-746ADC41E790}"/>
                </a:ext>
              </a:extLst>
            </p:cNvPr>
            <p:cNvCxnSpPr/>
            <p:nvPr/>
          </p:nvCxnSpPr>
          <p:spPr>
            <a:xfrm>
              <a:off x="3514907" y="2799154"/>
              <a:ext cx="2402700" cy="27618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324;g61da79284e_0_0">
              <a:extLst>
                <a:ext uri="{FF2B5EF4-FFF2-40B4-BE49-F238E27FC236}">
                  <a16:creationId xmlns:a16="http://schemas.microsoft.com/office/drawing/2014/main" id="{F6A5735D-548E-AEFC-DB61-CA24A718AAD2}"/>
                </a:ext>
              </a:extLst>
            </p:cNvPr>
            <p:cNvCxnSpPr/>
            <p:nvPr/>
          </p:nvCxnSpPr>
          <p:spPr>
            <a:xfrm>
              <a:off x="620381" y="2774333"/>
              <a:ext cx="28944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Google Shape;325;g61da79284e_0_0">
              <a:extLst>
                <a:ext uri="{FF2B5EF4-FFF2-40B4-BE49-F238E27FC236}">
                  <a16:creationId xmlns:a16="http://schemas.microsoft.com/office/drawing/2014/main" id="{62729B95-1595-02D4-E709-2DC85BE0AD47}"/>
                </a:ext>
              </a:extLst>
            </p:cNvPr>
            <p:cNvCxnSpPr/>
            <p:nvPr/>
          </p:nvCxnSpPr>
          <p:spPr>
            <a:xfrm>
              <a:off x="8370924" y="2922539"/>
              <a:ext cx="33102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" name="Google Shape;326;g61da79284e_0_0">
              <a:extLst>
                <a:ext uri="{FF2B5EF4-FFF2-40B4-BE49-F238E27FC236}">
                  <a16:creationId xmlns:a16="http://schemas.microsoft.com/office/drawing/2014/main" id="{03A110DA-D6C4-7E15-4512-E229003B5B90}"/>
                </a:ext>
              </a:extLst>
            </p:cNvPr>
            <p:cNvSpPr/>
            <p:nvPr/>
          </p:nvSpPr>
          <p:spPr>
            <a:xfrm>
              <a:off x="3578475" y="2103129"/>
              <a:ext cx="504900" cy="430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5743" marR="0" lvl="0" indent="-171443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27;g61da79284e_0_0">
              <a:extLst>
                <a:ext uri="{FF2B5EF4-FFF2-40B4-BE49-F238E27FC236}">
                  <a16:creationId xmlns:a16="http://schemas.microsoft.com/office/drawing/2014/main" id="{BA4C33F2-461C-1177-1B67-2EDA0E4F7ADF}"/>
                </a:ext>
              </a:extLst>
            </p:cNvPr>
            <p:cNvSpPr/>
            <p:nvPr/>
          </p:nvSpPr>
          <p:spPr>
            <a:xfrm>
              <a:off x="7879341" y="2727040"/>
              <a:ext cx="504900" cy="4305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5743" marR="0" lvl="0" indent="-171443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328;g61da79284e_0_0">
            <a:extLst>
              <a:ext uri="{FF2B5EF4-FFF2-40B4-BE49-F238E27FC236}">
                <a16:creationId xmlns:a16="http://schemas.microsoft.com/office/drawing/2014/main" id="{521B26F1-223C-1165-7698-BBBA37D7D2E7}"/>
              </a:ext>
            </a:extLst>
          </p:cNvPr>
          <p:cNvSpPr txBox="1"/>
          <p:nvPr/>
        </p:nvSpPr>
        <p:spPr>
          <a:xfrm>
            <a:off x="4011340" y="1031075"/>
            <a:ext cx="3898470" cy="5491644"/>
          </a:xfrm>
          <a:prstGeom prst="rect">
            <a:avLst/>
          </a:prstGeom>
          <a:solidFill>
            <a:srgbClr val="B6DDE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800"/>
              </a:srgbClr>
            </a:outerShdw>
          </a:effectLst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 dirty="0">
                <a:solidFill>
                  <a:schemeClr val="dk1"/>
                </a:solidFill>
                <a:sym typeface="Arial"/>
              </a:rPr>
              <a:t>Cumplimiento del Plan de Acción del Programa</a:t>
            </a:r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 dirty="0">
                <a:solidFill>
                  <a:schemeClr val="dk1"/>
                </a:solidFill>
              </a:rPr>
              <a:t>Monitoreo, evaluación y seguimiento a los planes de estudios y PEP a través del registro actualizado y completo del módulo de desarrollo de actividades en SIMCA.</a:t>
            </a:r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 dirty="0">
                <a:solidFill>
                  <a:schemeClr val="dk1"/>
                </a:solidFill>
              </a:rPr>
              <a:t>Incorporación de los elementos de capacitación y formación docente en el desarrollo de las asignaturas y cursos.</a:t>
            </a:r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 dirty="0">
                <a:solidFill>
                  <a:schemeClr val="dk1"/>
                </a:solidFill>
              </a:rPr>
              <a:t>Monitoreo, evaluación y seguimiento a los eventos académicos, actividades extra-curriculares y de investigación.</a:t>
            </a:r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 dirty="0">
                <a:solidFill>
                  <a:schemeClr val="dk1"/>
                </a:solidFill>
              </a:rPr>
              <a:t>Producción académica docente y de semilleros.</a:t>
            </a:r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 dirty="0">
                <a:solidFill>
                  <a:schemeClr val="dk1"/>
                </a:solidFill>
                <a:sym typeface="Arial"/>
              </a:rPr>
              <a:t>Cumplimiento de compromisos Plan de mejoramiento</a:t>
            </a:r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 dirty="0">
                <a:solidFill>
                  <a:schemeClr val="dk1"/>
                </a:solidFill>
              </a:rPr>
              <a:t>Monitoreo de condiciones de calidad de los programas.</a:t>
            </a:r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 dirty="0">
                <a:solidFill>
                  <a:schemeClr val="dk1"/>
                </a:solidFill>
                <a:sym typeface="Arial"/>
              </a:rPr>
              <a:t>Resultados pruebas saber</a:t>
            </a:r>
            <a:endParaRPr lang="es-CO" sz="1100" dirty="0"/>
          </a:p>
          <a:p>
            <a:pPr marL="228537" lvl="0" indent="-228537">
              <a:lnSpc>
                <a:spcPct val="115000"/>
              </a:lnSpc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 dirty="0">
                <a:solidFill>
                  <a:schemeClr val="dk1"/>
                </a:solidFill>
                <a:sym typeface="Arial"/>
              </a:rPr>
              <a:t>Desempeño académico de estudiantes (Alertas tempranas, </a:t>
            </a:r>
            <a:r>
              <a:rPr lang="es-CO" sz="1100" dirty="0">
                <a:solidFill>
                  <a:schemeClr val="dk1"/>
                </a:solidFill>
              </a:rPr>
              <a:t>Monitoreo, evaluación y seguimiento a los casos de deserción, retiro y repitencia</a:t>
            </a:r>
            <a:r>
              <a:rPr lang="es-CO" sz="1100" dirty="0">
                <a:solidFill>
                  <a:schemeClr val="dk1"/>
                </a:solidFill>
                <a:sym typeface="Arial"/>
              </a:rPr>
              <a:t>).</a:t>
            </a:r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 dirty="0">
                <a:solidFill>
                  <a:schemeClr val="dk1"/>
                </a:solidFill>
                <a:sym typeface="Arial"/>
              </a:rPr>
              <a:t>Evaluación docente</a:t>
            </a:r>
            <a:endParaRPr lang="es-CO" sz="1100" dirty="0"/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 dirty="0">
                <a:solidFill>
                  <a:schemeClr val="dk1"/>
                </a:solidFill>
              </a:rPr>
              <a:t>Análisis de cumplimiento de los requisitos para obtener el título profesional.</a:t>
            </a:r>
            <a:endParaRPr lang="es-CO" sz="1100" dirty="0"/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 dirty="0">
                <a:solidFill>
                  <a:schemeClr val="dk1"/>
                </a:solidFill>
                <a:sym typeface="Arial"/>
              </a:rPr>
              <a:t>Cumplimiento de la labor docente.</a:t>
            </a:r>
            <a:endParaRPr lang="es-CO" sz="1100" dirty="0"/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 dirty="0">
                <a:solidFill>
                  <a:schemeClr val="dk1"/>
                </a:solidFill>
                <a:sym typeface="Arial"/>
              </a:rPr>
              <a:t>Cumplimiento de requisitos para reformas curriculares y comisiones académicas, de estudios y sabáticos.</a:t>
            </a:r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 dirty="0">
                <a:solidFill>
                  <a:schemeClr val="dk1"/>
                </a:solidFill>
              </a:rPr>
              <a:t>.</a:t>
            </a:r>
            <a:r>
              <a:rPr lang="es-CO" sz="1100" dirty="0">
                <a:solidFill>
                  <a:schemeClr val="dk1"/>
                </a:solidFill>
                <a:sym typeface="Arial"/>
              </a:rPr>
              <a:t>Usabilidad de recursos bibliográficos.</a:t>
            </a:r>
            <a:endParaRPr lang="es-CO" sz="1100" dirty="0"/>
          </a:p>
          <a:p>
            <a:pPr marL="228537" marR="0" lvl="0" indent="-2285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100" dirty="0">
                <a:solidFill>
                  <a:schemeClr val="dk1"/>
                </a:solidFill>
                <a:sym typeface="Arial"/>
              </a:rPr>
              <a:t>Cumplimiento de trámites de los estudiantes: homologaciones, supletorios, evaluaciones de trabajos de grado, entre otros</a:t>
            </a:r>
            <a:r>
              <a:rPr lang="es-CO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900" dirty="0"/>
          </a:p>
        </p:txBody>
      </p:sp>
      <p:sp>
        <p:nvSpPr>
          <p:cNvPr id="15" name="Google Shape;329;g61da79284e_0_0">
            <a:extLst>
              <a:ext uri="{FF2B5EF4-FFF2-40B4-BE49-F238E27FC236}">
                <a16:creationId xmlns:a16="http://schemas.microsoft.com/office/drawing/2014/main" id="{D8616773-79F5-5C89-6823-39EC54C90429}"/>
              </a:ext>
            </a:extLst>
          </p:cNvPr>
          <p:cNvSpPr txBox="1"/>
          <p:nvPr/>
        </p:nvSpPr>
        <p:spPr>
          <a:xfrm>
            <a:off x="8492616" y="3067163"/>
            <a:ext cx="3310200" cy="3455556"/>
          </a:xfrm>
          <a:prstGeom prst="rect">
            <a:avLst/>
          </a:prstGeom>
          <a:solidFill>
            <a:srgbClr val="E5B8B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800"/>
              </a:srgbClr>
            </a:outerShdw>
          </a:effectLst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  <a:sym typeface="Arial"/>
              </a:rPr>
              <a:t>Informe de Gestión y autoevaluación del programa.</a:t>
            </a:r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  <a:sym typeface="Arial"/>
              </a:rPr>
              <a:t>Planes de mejoramiento</a:t>
            </a:r>
            <a:r>
              <a:rPr lang="es-CO" sz="1050" dirty="0">
                <a:solidFill>
                  <a:schemeClr val="dk1"/>
                </a:solidFill>
              </a:rPr>
              <a:t> con evidencias de resultados.</a:t>
            </a:r>
            <a:endParaRPr lang="es-CO" sz="1050" dirty="0">
              <a:solidFill>
                <a:schemeClr val="dk1"/>
              </a:solidFill>
              <a:sym typeface="Arial"/>
            </a:endParaRPr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  <a:sym typeface="Arial"/>
              </a:rPr>
              <a:t>Actas de reunión de comité de programa, de investigación, curricular, de profesores, de estudiantes, de egresados.</a:t>
            </a:r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</a:rPr>
              <a:t>Publicación de la producción académica.</a:t>
            </a:r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</a:rPr>
              <a:t>Registro de actividades de clase en el módulo de desarrollo de actividades en SIMCA.</a:t>
            </a:r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</a:rPr>
              <a:t>Listas de asistencia a eventos y actividades.</a:t>
            </a:r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</a:rPr>
              <a:t>Informes de asignatura.</a:t>
            </a:r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</a:rPr>
              <a:t>Análisis de las evaluaciones docentes.</a:t>
            </a:r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</a:rPr>
              <a:t>Paz y salvos académicos.</a:t>
            </a:r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</a:rPr>
              <a:t>Informes de actividades de investigación e interacción social.</a:t>
            </a:r>
            <a:endParaRPr lang="es-CO" sz="1050" dirty="0"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  <a:sym typeface="Arial"/>
              </a:rPr>
              <a:t>Resoluciones </a:t>
            </a:r>
            <a:endParaRPr lang="es-CO" sz="1050" dirty="0"/>
          </a:p>
          <a:p>
            <a:pPr marL="228537" marR="0" lvl="0" indent="-228537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  <a:sym typeface="Arial"/>
              </a:rPr>
              <a:t>Informes de evaluaciones de trabajos de grado.</a:t>
            </a:r>
            <a:endParaRPr sz="1050" dirty="0"/>
          </a:p>
        </p:txBody>
      </p:sp>
      <p:sp>
        <p:nvSpPr>
          <p:cNvPr id="16" name="Google Shape;330;g61da79284e_0_0">
            <a:extLst>
              <a:ext uri="{FF2B5EF4-FFF2-40B4-BE49-F238E27FC236}">
                <a16:creationId xmlns:a16="http://schemas.microsoft.com/office/drawing/2014/main" id="{EF1E4BD4-A600-892B-32D4-342D808C0A4C}"/>
              </a:ext>
            </a:extLst>
          </p:cNvPr>
          <p:cNvSpPr txBox="1"/>
          <p:nvPr/>
        </p:nvSpPr>
        <p:spPr>
          <a:xfrm>
            <a:off x="239527" y="2832990"/>
            <a:ext cx="3580500" cy="3689729"/>
          </a:xfrm>
          <a:prstGeom prst="rect">
            <a:avLst/>
          </a:prstGeom>
          <a:solidFill>
            <a:srgbClr val="E5B8B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800"/>
              </a:srgbClr>
            </a:outerShdw>
          </a:effectLst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158750" algn="just">
              <a:buClr>
                <a:srgbClr val="FF0000"/>
              </a:buClr>
              <a:buSzPts val="1100"/>
            </a:pPr>
            <a:r>
              <a:rPr lang="es-CO" sz="1100" dirty="0">
                <a:solidFill>
                  <a:schemeClr val="tx1"/>
                </a:solidFill>
              </a:rPr>
              <a:t>Evidencias de las actividades del plan de acción del programa</a:t>
            </a:r>
          </a:p>
          <a:p>
            <a:pPr marL="158750" lvl="0" algn="just">
              <a:buClr>
                <a:srgbClr val="FF0000"/>
              </a:buClr>
              <a:buSzPts val="1100"/>
            </a:pPr>
            <a:r>
              <a:rPr lang="es-CO" sz="1100" dirty="0">
                <a:solidFill>
                  <a:schemeClr val="tx1"/>
                </a:solidFill>
              </a:rPr>
              <a:t>Actas de comité de programa, consejo de facultad o superior de análisis de modificaciones, actualizaciones, renovaciones o transformaciones curriculares. </a:t>
            </a:r>
          </a:p>
          <a:p>
            <a:pPr marL="158750" lvl="0" algn="just">
              <a:buClr>
                <a:srgbClr val="FF0000"/>
              </a:buClr>
              <a:buSzPts val="1100"/>
            </a:pPr>
            <a:r>
              <a:rPr lang="es-CO" sz="1100" dirty="0">
                <a:solidFill>
                  <a:schemeClr val="tx1"/>
                </a:solidFill>
              </a:rPr>
              <a:t>Actos administrativos de aprobación de modificaciones, actualizaciones, renovaciones o transformaciones curriculares. Acuerdos de Reformas Curriculares.</a:t>
            </a:r>
            <a:endParaRPr sz="1100" dirty="0">
              <a:solidFill>
                <a:schemeClr val="tx1"/>
              </a:solidFill>
            </a:endParaRPr>
          </a:p>
          <a:p>
            <a:pPr marL="15875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r>
              <a:rPr lang="es-CO" sz="1100" dirty="0">
                <a:solidFill>
                  <a:schemeClr val="tx1"/>
                </a:solidFill>
              </a:rPr>
              <a:t>Registro de actividades, de notas y faltas en SIMCA.</a:t>
            </a:r>
            <a:endParaRPr sz="1100" dirty="0">
              <a:solidFill>
                <a:schemeClr val="tx1"/>
              </a:solidFill>
            </a:endParaRPr>
          </a:p>
          <a:p>
            <a:pPr marL="15875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r>
              <a:rPr lang="es-CO" sz="1100" dirty="0">
                <a:solidFill>
                  <a:schemeClr val="tx1"/>
                </a:solidFill>
              </a:rPr>
              <a:t>Informes de gestión, actas, y comunicaciones escritas.</a:t>
            </a:r>
            <a:endParaRPr sz="1100" dirty="0">
              <a:solidFill>
                <a:schemeClr val="tx1"/>
              </a:solidFill>
            </a:endParaRPr>
          </a:p>
          <a:p>
            <a:pPr marL="15875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r>
              <a:rPr lang="es-CO" sz="1100" dirty="0">
                <a:solidFill>
                  <a:schemeClr val="tx1"/>
                </a:solidFill>
              </a:rPr>
              <a:t>Certificados de capacitación.</a:t>
            </a:r>
            <a:endParaRPr sz="1100" dirty="0">
              <a:solidFill>
                <a:schemeClr val="tx1"/>
              </a:solidFill>
            </a:endParaRPr>
          </a:p>
          <a:p>
            <a:pPr marL="15875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r>
              <a:rPr lang="es-CO" sz="1100" dirty="0">
                <a:solidFill>
                  <a:schemeClr val="tx1"/>
                </a:solidFill>
              </a:rPr>
              <a:t>Informe de la ejecución de eventos académicos, actividades extra-curriculares, de investigación e interacción social.</a:t>
            </a:r>
            <a:endParaRPr sz="1100" dirty="0">
              <a:solidFill>
                <a:schemeClr val="tx1"/>
              </a:solidFill>
            </a:endParaRPr>
          </a:p>
          <a:p>
            <a:pPr marL="158750" lvl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r>
              <a:rPr lang="es-CO" sz="1100" dirty="0">
                <a:solidFill>
                  <a:schemeClr val="tx1"/>
                </a:solidFill>
              </a:rPr>
              <a:t>Informe de autoevaluación. Planes de mejora.</a:t>
            </a:r>
            <a:endParaRPr sz="1100" dirty="0">
              <a:solidFill>
                <a:schemeClr val="tx1"/>
              </a:solidFill>
            </a:endParaRPr>
          </a:p>
          <a:p>
            <a:pPr marL="15875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s-CO" sz="1100" dirty="0">
                <a:solidFill>
                  <a:schemeClr val="tx1"/>
                </a:solidFill>
              </a:rPr>
              <a:t>Informes de las actividades de investigación, innovación e interacción social.</a:t>
            </a:r>
            <a:endParaRPr sz="1100" dirty="0">
              <a:solidFill>
                <a:schemeClr val="tx1"/>
              </a:solidFill>
            </a:endParaRPr>
          </a:p>
        </p:txBody>
      </p:sp>
      <p:sp>
        <p:nvSpPr>
          <p:cNvPr id="17" name="Google Shape;320;g61da79284e_0_0">
            <a:extLst>
              <a:ext uri="{FF2B5EF4-FFF2-40B4-BE49-F238E27FC236}">
                <a16:creationId xmlns:a16="http://schemas.microsoft.com/office/drawing/2014/main" id="{9D49A95F-2A67-351A-4786-EDF30281AAF1}"/>
              </a:ext>
            </a:extLst>
          </p:cNvPr>
          <p:cNvSpPr txBox="1"/>
          <p:nvPr/>
        </p:nvSpPr>
        <p:spPr>
          <a:xfrm>
            <a:off x="4181706" y="79429"/>
            <a:ext cx="3438000" cy="916251"/>
          </a:xfrm>
          <a:prstGeom prst="rect">
            <a:avLst/>
          </a:prstGeom>
          <a:solidFill>
            <a:srgbClr val="CCC0D9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05867">
                <a:alpha val="498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VERIFICACIÓN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Acciones para la evaluación del desempeño y conformidad con base en los indicadores.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s-CO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4056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97515BC-A528-C03C-9579-CB0D01A2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090" y="109728"/>
            <a:ext cx="8839199" cy="11813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O" sz="3600" dirty="0">
                <a:solidFill>
                  <a:srgbClr val="0032A0"/>
                </a:solidFill>
                <a:latin typeface="Franklin Gothic Demi" panose="020B0703020102020204" pitchFamily="34" charset="0"/>
                <a:ea typeface="+mn-ea"/>
                <a:cs typeface="+mn-cs"/>
              </a:rPr>
              <a:t>EVALUACIÓN DE ESTUDIANTES</a:t>
            </a:r>
            <a:br>
              <a:rPr lang="es-CO" sz="3600" dirty="0">
                <a:solidFill>
                  <a:srgbClr val="0032A0"/>
                </a:solidFill>
                <a:latin typeface="Franklin Gothic Demi" panose="020B0703020102020204" pitchFamily="34" charset="0"/>
                <a:ea typeface="+mn-ea"/>
                <a:cs typeface="+mn-cs"/>
              </a:rPr>
            </a:br>
            <a:r>
              <a:rPr lang="es-CO" sz="1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(SE PUEDE INCLUIR RESULTADOS SABER PRO)</a:t>
            </a:r>
            <a:endParaRPr lang="es-ES_tradnl" sz="1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20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7BF70E-5458-4720-12A8-D9584CED8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499D1E1-F6DA-61B7-DA6B-66D50C91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090" y="-126612"/>
            <a:ext cx="8839199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_tradnl" sz="3600" dirty="0">
                <a:solidFill>
                  <a:srgbClr val="0032A0"/>
                </a:solidFill>
                <a:latin typeface="Franklin Gothic Demi" panose="020B0703020102020204" pitchFamily="34" charset="0"/>
                <a:ea typeface="+mn-ea"/>
                <a:cs typeface="+mn-cs"/>
              </a:rPr>
              <a:t>ALERTAS TEMPRANAS</a:t>
            </a:r>
            <a:br>
              <a:rPr lang="es-ES_tradn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CO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DESERCIÓN Y PERMANENCIA</a:t>
            </a:r>
            <a:endParaRPr lang="es-ES_tradnl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C1619FE7-43D7-F359-018A-359C2F6260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6027" y="567396"/>
            <a:ext cx="789342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rgbClr val="0032A0"/>
                </a:solidFill>
                <a:latin typeface="Franklin Gothic Demi" panose="020B0703020102020204" pitchFamily="34" charset="0"/>
                <a:ea typeface="+mn-ea"/>
                <a:cs typeface="+mn-cs"/>
              </a:rPr>
              <a:t>LÍNEA DE TIEMPO DEL PROGRAMA</a:t>
            </a:r>
          </a:p>
        </p:txBody>
      </p:sp>
    </p:spTree>
    <p:extLst>
      <p:ext uri="{BB962C8B-B14F-4D97-AF65-F5344CB8AC3E}">
        <p14:creationId xmlns:p14="http://schemas.microsoft.com/office/powerpoint/2010/main" val="2177231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44DBB6-9F4C-F80E-3F0E-BB96FF662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075B604-D63D-0992-EABE-0206DD77D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090" y="-218973"/>
            <a:ext cx="8839199" cy="1417638"/>
          </a:xfrm>
        </p:spPr>
        <p:txBody>
          <a:bodyPr>
            <a:normAutofit/>
          </a:bodyPr>
          <a:lstStyle/>
          <a:p>
            <a:pPr algn="ctr"/>
            <a:r>
              <a:rPr lang="es-CO" sz="3600" dirty="0">
                <a:solidFill>
                  <a:srgbClr val="0032A0"/>
                </a:solidFill>
                <a:latin typeface="Franklin Gothic Demi" panose="020B0703020102020204" pitchFamily="34" charset="0"/>
                <a:ea typeface="+mn-ea"/>
                <a:cs typeface="+mn-cs"/>
              </a:rPr>
              <a:t>EVALUACIÓN DOCENTE</a:t>
            </a:r>
            <a:endParaRPr lang="es-ES_tradnl" sz="3600" dirty="0">
              <a:solidFill>
                <a:srgbClr val="0032A0"/>
              </a:solidFill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040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120439-5125-B6B0-0D6C-E9EAA3E49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71EC3C3E-31EC-CCDC-3935-4525E895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261" y="-16756"/>
            <a:ext cx="9240253" cy="1143000"/>
          </a:xfrm>
        </p:spPr>
        <p:txBody>
          <a:bodyPr>
            <a:noAutofit/>
          </a:bodyPr>
          <a:lstStyle/>
          <a:p>
            <a:pPr algn="ctr"/>
            <a:r>
              <a:rPr lang="es-ES_tradnl" sz="3600" dirty="0">
                <a:solidFill>
                  <a:srgbClr val="0032A0"/>
                </a:solidFill>
                <a:latin typeface="Franklin Gothic Demi" panose="020B0703020102020204" pitchFamily="34" charset="0"/>
                <a:ea typeface="+mn-ea"/>
                <a:cs typeface="+mn-cs"/>
              </a:rPr>
              <a:t>APORTES DEL ENCUENTRO DE EGRESADOS</a:t>
            </a:r>
          </a:p>
        </p:txBody>
      </p:sp>
    </p:spTree>
    <p:extLst>
      <p:ext uri="{BB962C8B-B14F-4D97-AF65-F5344CB8AC3E}">
        <p14:creationId xmlns:p14="http://schemas.microsoft.com/office/powerpoint/2010/main" val="4175891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002144-6899-14FC-60A8-4267D7D04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374;g1fe6302912f_0_143">
            <a:extLst>
              <a:ext uri="{FF2B5EF4-FFF2-40B4-BE49-F238E27FC236}">
                <a16:creationId xmlns:a16="http://schemas.microsoft.com/office/drawing/2014/main" id="{D77EDC86-52A9-0B5A-6067-D9086D4933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18274" y="134112"/>
            <a:ext cx="8839200" cy="2304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CO" sz="3600" dirty="0">
                <a:solidFill>
                  <a:srgbClr val="0032A0"/>
                </a:solidFill>
                <a:latin typeface="Franklin Gothic Demi" panose="020B0703020102020204" pitchFamily="34" charset="0"/>
                <a:ea typeface="+mn-ea"/>
                <a:cs typeface="+mn-cs"/>
                <a:sym typeface="Arial Black"/>
              </a:rPr>
              <a:t>EVALUACIÓN DE ACTIVIDADES</a:t>
            </a:r>
            <a:endParaRPr sz="3600" dirty="0">
              <a:solidFill>
                <a:srgbClr val="0032A0"/>
              </a:solidFill>
              <a:latin typeface="Franklin Gothic Demi" panose="020B0703020102020204" pitchFamily="34" charset="0"/>
              <a:ea typeface="+mn-ea"/>
              <a:cs typeface="+mn-cs"/>
              <a:sym typeface="Arial Black"/>
            </a:endParaRPr>
          </a:p>
          <a:p>
            <a:pPr algn="ctr"/>
            <a:endParaRPr sz="3600" dirty="0">
              <a:solidFill>
                <a:srgbClr val="0032A0"/>
              </a:solidFill>
              <a:latin typeface="Franklin Gothic Demi" panose="020B0703020102020204" pitchFamily="34" charset="0"/>
              <a:ea typeface="+mn-ea"/>
              <a:cs typeface="+mn-cs"/>
              <a:sym typeface="Arial Black"/>
            </a:endParaRPr>
          </a:p>
          <a:p>
            <a:pPr algn="ctr"/>
            <a:r>
              <a:rPr lang="es-CO" sz="3600" dirty="0">
                <a:solidFill>
                  <a:srgbClr val="0032A0"/>
                </a:solidFill>
                <a:latin typeface="Franklin Gothic Demi" panose="020B0703020102020204" pitchFamily="34" charset="0"/>
                <a:ea typeface="+mn-ea"/>
                <a:cs typeface="+mn-cs"/>
                <a:sym typeface="Arial Black"/>
              </a:rPr>
              <a:t>INDICADORES</a:t>
            </a:r>
            <a:endParaRPr sz="3600" dirty="0">
              <a:solidFill>
                <a:srgbClr val="0032A0"/>
              </a:solidFill>
              <a:latin typeface="Franklin Gothic Demi" panose="020B0703020102020204" pitchFamily="34" charset="0"/>
              <a:ea typeface="+mn-ea"/>
              <a:cs typeface="+mn-cs"/>
              <a:sym typeface="Arial Black"/>
            </a:endParaRPr>
          </a:p>
          <a:p>
            <a:pPr algn="ctr"/>
            <a:r>
              <a:rPr lang="es-CO" sz="3600" dirty="0">
                <a:solidFill>
                  <a:srgbClr val="0032A0"/>
                </a:solidFill>
                <a:latin typeface="Franklin Gothic Demi" panose="020B0703020102020204" pitchFamily="34" charset="0"/>
                <a:ea typeface="+mn-ea"/>
                <a:cs typeface="+mn-cs"/>
                <a:sym typeface="Arial Black"/>
              </a:rPr>
              <a:t>AVANCE DE LAS ACCIONES</a:t>
            </a:r>
            <a:endParaRPr sz="3600" dirty="0">
              <a:solidFill>
                <a:srgbClr val="0032A0"/>
              </a:solidFill>
              <a:latin typeface="Franklin Gothic Demi" panose="020B0703020102020204" pitchFamily="34" charset="0"/>
              <a:ea typeface="+mn-ea"/>
              <a:cs typeface="+mn-cs"/>
              <a:sym typeface="Arial Black"/>
            </a:endParaRPr>
          </a:p>
          <a:p>
            <a:pPr algn="ctr"/>
            <a:r>
              <a:rPr lang="es-CO" sz="3600" dirty="0">
                <a:solidFill>
                  <a:srgbClr val="0032A0"/>
                </a:solidFill>
                <a:latin typeface="Franklin Gothic Demi" panose="020B0703020102020204" pitchFamily="34" charset="0"/>
                <a:ea typeface="+mn-ea"/>
                <a:cs typeface="+mn-cs"/>
                <a:sym typeface="Arial Black"/>
              </a:rPr>
              <a:t>EFICACIA DE LAS ACCIONES</a:t>
            </a:r>
            <a:endParaRPr sz="3600" dirty="0">
              <a:solidFill>
                <a:srgbClr val="0032A0"/>
              </a:solidFill>
              <a:latin typeface="Franklin Gothic Demi" panose="020B0703020102020204" pitchFamily="34" charset="0"/>
              <a:ea typeface="+mn-ea"/>
              <a:cs typeface="+mn-cs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46949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759BF0-B761-56A1-4F52-9D06CB299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7E6DD0B-EBA7-DE72-01FD-5FB716C5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22" y="-168646"/>
            <a:ext cx="10969625" cy="1143000"/>
          </a:xfrm>
        </p:spPr>
        <p:txBody>
          <a:bodyPr>
            <a:normAutofit/>
          </a:bodyPr>
          <a:lstStyle/>
          <a:p>
            <a:pPr algn="ctr"/>
            <a:r>
              <a:rPr lang="es-CO" sz="3600" dirty="0">
                <a:solidFill>
                  <a:srgbClr val="0032A0"/>
                </a:solidFill>
                <a:latin typeface="Franklin Gothic Demi" panose="020B0703020102020204" pitchFamily="34" charset="0"/>
                <a:ea typeface="+mn-ea"/>
                <a:cs typeface="+mn-cs"/>
              </a:rPr>
              <a:t>PERCEPCIÓN DE ESTUDIANTES</a:t>
            </a:r>
          </a:p>
        </p:txBody>
      </p:sp>
    </p:spTree>
    <p:extLst>
      <p:ext uri="{BB962C8B-B14F-4D97-AF65-F5344CB8AC3E}">
        <p14:creationId xmlns:p14="http://schemas.microsoft.com/office/powerpoint/2010/main" val="3796144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83AB4-EFAB-FC7E-1105-FB349CD5B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>
            <a:extLst>
              <a:ext uri="{FF2B5EF4-FFF2-40B4-BE49-F238E27FC236}">
                <a16:creationId xmlns:a16="http://schemas.microsoft.com/office/drawing/2014/main" id="{FDC7DB51-7829-9265-4ACF-E16FE673C4C8}"/>
              </a:ext>
            </a:extLst>
          </p:cNvPr>
          <p:cNvSpPr txBox="1"/>
          <p:nvPr/>
        </p:nvSpPr>
        <p:spPr>
          <a:xfrm>
            <a:off x="4214802" y="1143000"/>
            <a:ext cx="374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Ponderación  de Factores y Resultado</a:t>
            </a:r>
          </a:p>
        </p:txBody>
      </p:sp>
      <p:sp>
        <p:nvSpPr>
          <p:cNvPr id="29" name="Hexágono 28">
            <a:extLst>
              <a:ext uri="{FF2B5EF4-FFF2-40B4-BE49-F238E27FC236}">
                <a16:creationId xmlns:a16="http://schemas.microsoft.com/office/drawing/2014/main" id="{215FFF30-A621-BE8C-5184-B1B5ACD7F03E}"/>
              </a:ext>
            </a:extLst>
          </p:cNvPr>
          <p:cNvSpPr/>
          <p:nvPr/>
        </p:nvSpPr>
        <p:spPr>
          <a:xfrm>
            <a:off x="10141269" y="1564264"/>
            <a:ext cx="1850644" cy="1235118"/>
          </a:xfrm>
          <a:prstGeom prst="hexag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/>
              <a:t>97.7</a:t>
            </a:r>
          </a:p>
        </p:txBody>
      </p:sp>
      <p:sp>
        <p:nvSpPr>
          <p:cNvPr id="30" name="Hexágono 29">
            <a:extLst>
              <a:ext uri="{FF2B5EF4-FFF2-40B4-BE49-F238E27FC236}">
                <a16:creationId xmlns:a16="http://schemas.microsoft.com/office/drawing/2014/main" id="{E13419A4-2434-25D1-E7F2-B9C050C7805D}"/>
              </a:ext>
            </a:extLst>
          </p:cNvPr>
          <p:cNvSpPr/>
          <p:nvPr/>
        </p:nvSpPr>
        <p:spPr>
          <a:xfrm>
            <a:off x="10141269" y="2797854"/>
            <a:ext cx="1850644" cy="1235118"/>
          </a:xfrm>
          <a:prstGeom prst="hexagon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3509A40B-A633-19B0-4AD3-EA94B8BF9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592" y="0"/>
            <a:ext cx="10969625" cy="1143000"/>
          </a:xfrm>
        </p:spPr>
        <p:txBody>
          <a:bodyPr>
            <a:normAutofit/>
          </a:bodyPr>
          <a:lstStyle/>
          <a:p>
            <a:pPr algn="ctr"/>
            <a:r>
              <a:rPr lang="es-CO" sz="3600" dirty="0">
                <a:solidFill>
                  <a:srgbClr val="0032A0"/>
                </a:solidFill>
                <a:latin typeface="Franklin Gothic Demi" panose="020B0703020102020204" pitchFamily="34" charset="0"/>
                <a:ea typeface="+mn-ea"/>
                <a:cs typeface="+mn-cs"/>
              </a:rPr>
              <a:t>PROCESO DE AUTOEVALUACIÓN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8657995-AC9F-CA25-7E00-8795308DB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961711"/>
              </p:ext>
            </p:extLst>
          </p:nvPr>
        </p:nvGraphicFramePr>
        <p:xfrm>
          <a:off x="706170" y="1664728"/>
          <a:ext cx="8238654" cy="3019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0177">
                  <a:extLst>
                    <a:ext uri="{9D8B030D-6E8A-4147-A177-3AD203B41FA5}">
                      <a16:colId xmlns:a16="http://schemas.microsoft.com/office/drawing/2014/main" val="2750866845"/>
                    </a:ext>
                  </a:extLst>
                </a:gridCol>
                <a:gridCol w="2082259">
                  <a:extLst>
                    <a:ext uri="{9D8B030D-6E8A-4147-A177-3AD203B41FA5}">
                      <a16:colId xmlns:a16="http://schemas.microsoft.com/office/drawing/2014/main" val="3782922362"/>
                    </a:ext>
                  </a:extLst>
                </a:gridCol>
                <a:gridCol w="2746218">
                  <a:extLst>
                    <a:ext uri="{9D8B030D-6E8A-4147-A177-3AD203B41FA5}">
                      <a16:colId xmlns:a16="http://schemas.microsoft.com/office/drawing/2014/main" val="26581846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Factor</a:t>
                      </a: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Peso-Porcentaje</a:t>
                      </a: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Resultado (Calificación)</a:t>
                      </a: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901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200" kern="100" dirty="0">
                          <a:solidFill>
                            <a:schemeClr val="tx1"/>
                          </a:solidFill>
                          <a:effectLst/>
                        </a:rPr>
                        <a:t>1. Identidad institucional</a:t>
                      </a: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122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200" kern="100" dirty="0">
                          <a:solidFill>
                            <a:schemeClr val="tx1"/>
                          </a:solidFill>
                          <a:effectLst/>
                        </a:rPr>
                        <a:t>2. Gobierno institucional y transparencia.   </a:t>
                      </a: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985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200" kern="100" dirty="0">
                          <a:solidFill>
                            <a:schemeClr val="tx1"/>
                          </a:solidFill>
                          <a:effectLst/>
                        </a:rPr>
                        <a:t>3. Desarrollo, gestión y sostenibilidad institucional</a:t>
                      </a: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018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200" kern="100">
                          <a:solidFill>
                            <a:schemeClr val="tx1"/>
                          </a:solidFill>
                          <a:effectLst/>
                        </a:rPr>
                        <a:t>4. Mejoramiento continuo y autorregulación</a:t>
                      </a:r>
                      <a:endParaRPr lang="es-CO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286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200" kern="100">
                          <a:solidFill>
                            <a:schemeClr val="tx1"/>
                          </a:solidFill>
                          <a:effectLst/>
                        </a:rPr>
                        <a:t>5. Estructura y procesos académicos</a:t>
                      </a:r>
                      <a:endParaRPr lang="es-CO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233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200" kern="100" dirty="0">
                          <a:solidFill>
                            <a:schemeClr val="tx1"/>
                          </a:solidFill>
                          <a:effectLst/>
                        </a:rPr>
                        <a:t>6. Aportes de la investigación, la innovación, el desarrollo tecnológico y la creación</a:t>
                      </a: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31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200" kern="100">
                          <a:solidFill>
                            <a:schemeClr val="tx1"/>
                          </a:solidFill>
                          <a:effectLst/>
                        </a:rPr>
                        <a:t>7. Impacto social</a:t>
                      </a:r>
                      <a:endParaRPr lang="es-CO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173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200" kern="100">
                          <a:solidFill>
                            <a:schemeClr val="tx1"/>
                          </a:solidFill>
                          <a:effectLst/>
                        </a:rPr>
                        <a:t>8. Visibilidad nacional e internacional</a:t>
                      </a:r>
                      <a:endParaRPr lang="es-CO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196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200" kern="100">
                          <a:solidFill>
                            <a:schemeClr val="tx1"/>
                          </a:solidFill>
                          <a:effectLst/>
                        </a:rPr>
                        <a:t>9. Bienestar institucional</a:t>
                      </a:r>
                      <a:endParaRPr lang="es-CO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476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200" kern="100">
                          <a:solidFill>
                            <a:schemeClr val="tx1"/>
                          </a:solidFill>
                          <a:effectLst/>
                        </a:rPr>
                        <a:t>10. Comunidad de profesores</a:t>
                      </a:r>
                      <a:endParaRPr lang="es-CO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424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200" kern="100">
                          <a:solidFill>
                            <a:schemeClr val="tx1"/>
                          </a:solidFill>
                          <a:effectLst/>
                        </a:rPr>
                        <a:t>11. Comunidad de estudiantes</a:t>
                      </a:r>
                      <a:endParaRPr lang="es-CO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985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200" kern="100" dirty="0">
                          <a:solidFill>
                            <a:schemeClr val="tx1"/>
                          </a:solidFill>
                          <a:effectLst/>
                        </a:rPr>
                        <a:t>12. Comunidad de egresados</a:t>
                      </a: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CO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596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437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6B64C-144E-9543-1050-ADF0B5BFC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89BDF21-BA32-A231-CC05-F66295A51395}"/>
              </a:ext>
            </a:extLst>
          </p:cNvPr>
          <p:cNvSpPr txBox="1"/>
          <p:nvPr/>
        </p:nvSpPr>
        <p:spPr>
          <a:xfrm>
            <a:off x="3048000" y="32473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0" dirty="0">
                <a:effectLst/>
              </a:rPr>
              <a:t> </a:t>
            </a:r>
            <a:endParaRPr lang="es-CO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89ABD2F-3427-8BE2-E75C-5F1001CAA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714336"/>
              </p:ext>
            </p:extLst>
          </p:nvPr>
        </p:nvGraphicFramePr>
        <p:xfrm>
          <a:off x="1821688" y="1469213"/>
          <a:ext cx="8082803" cy="3230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0159">
                  <a:extLst>
                    <a:ext uri="{9D8B030D-6E8A-4147-A177-3AD203B41FA5}">
                      <a16:colId xmlns:a16="http://schemas.microsoft.com/office/drawing/2014/main" val="1116329401"/>
                    </a:ext>
                  </a:extLst>
                </a:gridCol>
                <a:gridCol w="1505143">
                  <a:extLst>
                    <a:ext uri="{9D8B030D-6E8A-4147-A177-3AD203B41FA5}">
                      <a16:colId xmlns:a16="http://schemas.microsoft.com/office/drawing/2014/main" val="540678544"/>
                    </a:ext>
                  </a:extLst>
                </a:gridCol>
                <a:gridCol w="1399167">
                  <a:extLst>
                    <a:ext uri="{9D8B030D-6E8A-4147-A177-3AD203B41FA5}">
                      <a16:colId xmlns:a16="http://schemas.microsoft.com/office/drawing/2014/main" val="4245672808"/>
                    </a:ext>
                  </a:extLst>
                </a:gridCol>
                <a:gridCol w="1399167">
                  <a:extLst>
                    <a:ext uri="{9D8B030D-6E8A-4147-A177-3AD203B41FA5}">
                      <a16:colId xmlns:a16="http://schemas.microsoft.com/office/drawing/2014/main" val="965689008"/>
                    </a:ext>
                  </a:extLst>
                </a:gridCol>
                <a:gridCol w="1399167">
                  <a:extLst>
                    <a:ext uri="{9D8B030D-6E8A-4147-A177-3AD203B41FA5}">
                      <a16:colId xmlns:a16="http://schemas.microsoft.com/office/drawing/2014/main" val="1048878411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GRADO DE CUMPLIMIENTO</a:t>
                      </a:r>
                      <a:endParaRPr lang="es-C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indent="41275" algn="ctr"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CALIFICACIÓN ORDINAL</a:t>
                      </a:r>
                      <a:endParaRPr lang="es-C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Calificación numérica</a:t>
                      </a:r>
                      <a:endParaRPr lang="es-C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CALIFICACIÓN POR PORCENTAJE</a:t>
                      </a:r>
                      <a:endParaRPr lang="es-C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3590807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desde</a:t>
                      </a:r>
                      <a:endParaRPr lang="es-CO" dirty="0">
                        <a:effectLst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indent="-1270" algn="ctr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hasta</a:t>
                      </a:r>
                      <a:endParaRPr lang="es-CO" dirty="0">
                        <a:effectLst/>
                      </a:endParaRPr>
                    </a:p>
                  </a:txBody>
                  <a:tcPr marL="73025" marR="73025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447499"/>
                  </a:ext>
                </a:extLst>
              </a:tr>
              <a:tr h="400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Se cumple plenamente</a:t>
                      </a:r>
                      <a:endParaRPr lang="es-C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A</a:t>
                      </a:r>
                      <a:endParaRPr lang="es-C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1270"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desde 4.5</a:t>
                      </a:r>
                      <a:endParaRPr lang="es-CO" dirty="0">
                        <a:effectLst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indent="-1270"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hasta 5.0</a:t>
                      </a:r>
                      <a:endParaRPr lang="es-CO">
                        <a:effectLst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90-100</a:t>
                      </a:r>
                      <a:endParaRPr lang="es-C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86503016"/>
                  </a:ext>
                </a:extLst>
              </a:tr>
              <a:tr h="60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Se cumple en alto grado</a:t>
                      </a:r>
                      <a:endParaRPr lang="es-C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B</a:t>
                      </a:r>
                      <a:endParaRPr lang="es-C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1270"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desde 3.6</a:t>
                      </a:r>
                      <a:endParaRPr lang="es-CO">
                        <a:effectLst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indent="-1270"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hasta 4.4</a:t>
                      </a:r>
                      <a:endParaRPr lang="es-CO" dirty="0">
                        <a:effectLst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71-89</a:t>
                      </a:r>
                      <a:endParaRPr lang="es-C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5149300"/>
                  </a:ext>
                </a:extLst>
              </a:tr>
              <a:tr h="400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</a:rPr>
                        <a:t>Se cumple aceptablemente</a:t>
                      </a:r>
                      <a:endParaRPr lang="es-CO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C</a:t>
                      </a:r>
                      <a:endParaRPr lang="es-C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1270"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desde 3.0</a:t>
                      </a:r>
                      <a:endParaRPr lang="es-CO">
                        <a:effectLst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indent="-1270"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hasta 3.5</a:t>
                      </a:r>
                      <a:endParaRPr lang="es-CO" dirty="0">
                        <a:effectLst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60-70</a:t>
                      </a:r>
                      <a:endParaRPr lang="es-C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23221641"/>
                  </a:ext>
                </a:extLst>
              </a:tr>
              <a:tr h="400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Se cumple deficientemente</a:t>
                      </a:r>
                      <a:endParaRPr lang="es-C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</a:rPr>
                        <a:t>D</a:t>
                      </a:r>
                      <a:endParaRPr lang="es-CO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1270"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desde 2.0</a:t>
                      </a:r>
                      <a:endParaRPr lang="es-CO" dirty="0">
                        <a:effectLst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indent="-1270"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hasta 2.9</a:t>
                      </a:r>
                      <a:endParaRPr lang="es-CO" dirty="0">
                        <a:effectLst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40-59</a:t>
                      </a:r>
                      <a:endParaRPr lang="es-C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1610745"/>
                  </a:ext>
                </a:extLst>
              </a:tr>
              <a:tr h="40058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</a:rPr>
                        <a:t>No se cumple</a:t>
                      </a:r>
                      <a:endParaRPr lang="es-CO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</a:rPr>
                        <a:t>E</a:t>
                      </a:r>
                      <a:endParaRPr lang="es-CO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1270"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desde 1.0</a:t>
                      </a:r>
                      <a:endParaRPr lang="es-CO">
                        <a:effectLst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indent="-1270" algn="ctr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hasta 1.9</a:t>
                      </a:r>
                      <a:endParaRPr lang="es-CO" dirty="0">
                        <a:effectLst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0,0 – 39</a:t>
                      </a:r>
                      <a:endParaRPr lang="es-CO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39417237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51BDF7FF-B03E-A27D-7E5C-1E96663C752B}"/>
              </a:ext>
            </a:extLst>
          </p:cNvPr>
          <p:cNvSpPr/>
          <p:nvPr/>
        </p:nvSpPr>
        <p:spPr>
          <a:xfrm>
            <a:off x="4036251" y="729944"/>
            <a:ext cx="3935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ESCALA DE CALIFICACIÓN</a:t>
            </a:r>
            <a:endParaRPr lang="es-CO" sz="20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3E06691-027A-AD25-3F79-19FE9672E04A}"/>
              </a:ext>
            </a:extLst>
          </p:cNvPr>
          <p:cNvSpPr txBox="1"/>
          <p:nvPr/>
        </p:nvSpPr>
        <p:spPr>
          <a:xfrm>
            <a:off x="3086099" y="6548120"/>
            <a:ext cx="68183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dirty="0">
                <a:ea typeface="Arial" panose="020B0604020202020204" pitchFamily="34" charset="0"/>
              </a:rPr>
              <a:t>Fuente: Centro de Gestión de la Calidad y la Acreditación Institucional, 2024</a:t>
            </a:r>
            <a:endParaRPr lang="es-CO" sz="1500" dirty="0">
              <a:ea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A738BF4-6F99-CF64-6E32-297FFBF5E2BF}"/>
              </a:ext>
            </a:extLst>
          </p:cNvPr>
          <p:cNvSpPr/>
          <p:nvPr/>
        </p:nvSpPr>
        <p:spPr>
          <a:xfrm>
            <a:off x="3915383" y="6048795"/>
            <a:ext cx="5049887" cy="49692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90.0 a 100.     FORTALEZA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604087C-2C05-54F0-F452-562579597861}"/>
              </a:ext>
            </a:extLst>
          </p:cNvPr>
          <p:cNvSpPr/>
          <p:nvPr/>
        </p:nvSpPr>
        <p:spPr>
          <a:xfrm>
            <a:off x="3915383" y="5491578"/>
            <a:ext cx="5049886" cy="4969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20.0 a 49.9     OPORTUNIDAD DE MEJORA BÁSICA 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BF2A21E-ABBE-0FC8-BB7A-CA019DB99093}"/>
              </a:ext>
            </a:extLst>
          </p:cNvPr>
          <p:cNvSpPr/>
          <p:nvPr/>
        </p:nvSpPr>
        <p:spPr>
          <a:xfrm>
            <a:off x="3915382" y="4937243"/>
            <a:ext cx="5049887" cy="49692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00.0 a 19.9      OPORTUNIDAD DE MEJORA PRIORITARIA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4FAB552E-7944-9E1B-1E6B-3A5F1EF07D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88" y="4859623"/>
            <a:ext cx="1554036" cy="1824303"/>
          </a:xfrm>
          <a:prstGeom prst="rect">
            <a:avLst/>
          </a:prstGeom>
        </p:spPr>
      </p:pic>
      <p:sp>
        <p:nvSpPr>
          <p:cNvPr id="23" name="Título 1">
            <a:extLst>
              <a:ext uri="{FF2B5EF4-FFF2-40B4-BE49-F238E27FC236}">
                <a16:creationId xmlns:a16="http://schemas.microsoft.com/office/drawing/2014/main" id="{DB7967E1-2231-592E-59EF-D34113120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592" y="0"/>
            <a:ext cx="10969625" cy="1143000"/>
          </a:xfrm>
        </p:spPr>
        <p:txBody>
          <a:bodyPr>
            <a:normAutofit/>
          </a:bodyPr>
          <a:lstStyle/>
          <a:p>
            <a:pPr algn="ctr"/>
            <a:r>
              <a:rPr lang="es-CO" sz="3600" dirty="0">
                <a:solidFill>
                  <a:srgbClr val="0032A0"/>
                </a:solidFill>
                <a:latin typeface="Franklin Gothic Demi" panose="020B0703020102020204" pitchFamily="34" charset="0"/>
                <a:ea typeface="+mn-ea"/>
                <a:cs typeface="+mn-cs"/>
              </a:rPr>
              <a:t>PROCESO DE AUTOEVALUACIÓN</a:t>
            </a:r>
          </a:p>
        </p:txBody>
      </p:sp>
    </p:spTree>
    <p:extLst>
      <p:ext uri="{BB962C8B-B14F-4D97-AF65-F5344CB8AC3E}">
        <p14:creationId xmlns:p14="http://schemas.microsoft.com/office/powerpoint/2010/main" val="3866303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C55DD0-5E25-58B8-3F70-4EEA868D5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47478FE-F2E2-486B-3803-4587B301140F}"/>
              </a:ext>
            </a:extLst>
          </p:cNvPr>
          <p:cNvSpPr txBox="1"/>
          <p:nvPr/>
        </p:nvSpPr>
        <p:spPr>
          <a:xfrm>
            <a:off x="3048000" y="32473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0" dirty="0">
                <a:effectLst/>
              </a:rPr>
              <a:t> </a:t>
            </a:r>
            <a:endParaRPr lang="es-CO" dirty="0"/>
          </a:p>
        </p:txBody>
      </p:sp>
      <p:sp>
        <p:nvSpPr>
          <p:cNvPr id="7" name="Google Shape;335;p12">
            <a:extLst>
              <a:ext uri="{FF2B5EF4-FFF2-40B4-BE49-F238E27FC236}">
                <a16:creationId xmlns:a16="http://schemas.microsoft.com/office/drawing/2014/main" id="{E9ADE055-AA8C-E1A9-FE67-5C09C1342C6B}"/>
              </a:ext>
            </a:extLst>
          </p:cNvPr>
          <p:cNvSpPr txBox="1"/>
          <p:nvPr/>
        </p:nvSpPr>
        <p:spPr>
          <a:xfrm>
            <a:off x="639222" y="1923848"/>
            <a:ext cx="2619375" cy="845561"/>
          </a:xfrm>
          <a:prstGeom prst="rect">
            <a:avLst/>
          </a:prstGeom>
          <a:solidFill>
            <a:srgbClr val="FBD4B4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ENTRADAS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pueden tomar las salidas del </a:t>
            </a:r>
            <a:r>
              <a:rPr lang="es-CO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VERIFICAR</a:t>
            </a: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8" name="Google Shape;336;p12">
            <a:extLst>
              <a:ext uri="{FF2B5EF4-FFF2-40B4-BE49-F238E27FC236}">
                <a16:creationId xmlns:a16="http://schemas.microsoft.com/office/drawing/2014/main" id="{23AB25BA-9701-3150-AFED-4B2BCE2E75BC}"/>
              </a:ext>
            </a:extLst>
          </p:cNvPr>
          <p:cNvSpPr txBox="1"/>
          <p:nvPr/>
        </p:nvSpPr>
        <p:spPr>
          <a:xfrm>
            <a:off x="8501156" y="1938389"/>
            <a:ext cx="3077105" cy="1051097"/>
          </a:xfrm>
          <a:prstGeom prst="rect">
            <a:avLst/>
          </a:prstGeom>
          <a:solidFill>
            <a:srgbClr val="E5B8B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SALIDA CONFORME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 los resultados de las actividades de AJUSTAR que cumplen los requisitos a satisfacción con evidencias de mejora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s-CO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37;p12">
            <a:extLst>
              <a:ext uri="{FF2B5EF4-FFF2-40B4-BE49-F238E27FC236}">
                <a16:creationId xmlns:a16="http://schemas.microsoft.com/office/drawing/2014/main" id="{9ACAB113-5794-9D0A-E6C0-DEA189566E04}"/>
              </a:ext>
            </a:extLst>
          </p:cNvPr>
          <p:cNvSpPr txBox="1"/>
          <p:nvPr/>
        </p:nvSpPr>
        <p:spPr>
          <a:xfrm>
            <a:off x="3998824" y="757649"/>
            <a:ext cx="3840480" cy="1058807"/>
          </a:xfrm>
          <a:prstGeom prst="rect">
            <a:avLst/>
          </a:prstGeom>
          <a:solidFill>
            <a:srgbClr val="CCC0D9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205867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AJUSTES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¿Qué, cómo y cuándo hacerlo?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establecen las acciones para introducir modificaciones a lo planeado y el método para alcanzarlas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s-CO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</p:txBody>
      </p:sp>
      <p:grpSp>
        <p:nvGrpSpPr>
          <p:cNvPr id="10" name="Google Shape;338;p12">
            <a:extLst>
              <a:ext uri="{FF2B5EF4-FFF2-40B4-BE49-F238E27FC236}">
                <a16:creationId xmlns:a16="http://schemas.microsoft.com/office/drawing/2014/main" id="{90A5EB25-CCA3-247F-E27F-1E1B28B4D130}"/>
              </a:ext>
            </a:extLst>
          </p:cNvPr>
          <p:cNvGrpSpPr/>
          <p:nvPr/>
        </p:nvGrpSpPr>
        <p:grpSpPr>
          <a:xfrm>
            <a:off x="621970" y="2727042"/>
            <a:ext cx="11060800" cy="3130925"/>
            <a:chOff x="620381" y="2727040"/>
            <a:chExt cx="11060798" cy="3130926"/>
          </a:xfrm>
        </p:grpSpPr>
        <p:cxnSp>
          <p:nvCxnSpPr>
            <p:cNvPr id="11" name="Google Shape;339;p12">
              <a:extLst>
                <a:ext uri="{FF2B5EF4-FFF2-40B4-BE49-F238E27FC236}">
                  <a16:creationId xmlns:a16="http://schemas.microsoft.com/office/drawing/2014/main" id="{1DA85B51-237D-F25B-E120-81CB2FD2AFF6}"/>
                </a:ext>
              </a:extLst>
            </p:cNvPr>
            <p:cNvCxnSpPr/>
            <p:nvPr/>
          </p:nvCxnSpPr>
          <p:spPr>
            <a:xfrm rot="10800000" flipH="1">
              <a:off x="5931157" y="3091084"/>
              <a:ext cx="2473315" cy="2766882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340;p12">
              <a:extLst>
                <a:ext uri="{FF2B5EF4-FFF2-40B4-BE49-F238E27FC236}">
                  <a16:creationId xmlns:a16="http://schemas.microsoft.com/office/drawing/2014/main" id="{3FB556B1-0D98-7C4C-FF82-2A8D6FD7FFB1}"/>
                </a:ext>
              </a:extLst>
            </p:cNvPr>
            <p:cNvCxnSpPr/>
            <p:nvPr/>
          </p:nvCxnSpPr>
          <p:spPr>
            <a:xfrm>
              <a:off x="3514907" y="3014884"/>
              <a:ext cx="2402569" cy="2761802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" name="Google Shape;341;p12">
              <a:extLst>
                <a:ext uri="{FF2B5EF4-FFF2-40B4-BE49-F238E27FC236}">
                  <a16:creationId xmlns:a16="http://schemas.microsoft.com/office/drawing/2014/main" id="{D987651B-FA37-629D-20E7-64EEB83D8613}"/>
                </a:ext>
              </a:extLst>
            </p:cNvPr>
            <p:cNvCxnSpPr/>
            <p:nvPr/>
          </p:nvCxnSpPr>
          <p:spPr>
            <a:xfrm>
              <a:off x="620381" y="2989484"/>
              <a:ext cx="2894526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342;p12">
              <a:extLst>
                <a:ext uri="{FF2B5EF4-FFF2-40B4-BE49-F238E27FC236}">
                  <a16:creationId xmlns:a16="http://schemas.microsoft.com/office/drawing/2014/main" id="{7ED987F7-0801-4FAF-440C-9CE8EEC72FAD}"/>
                </a:ext>
              </a:extLst>
            </p:cNvPr>
            <p:cNvCxnSpPr/>
            <p:nvPr/>
          </p:nvCxnSpPr>
          <p:spPr>
            <a:xfrm>
              <a:off x="8370924" y="3045364"/>
              <a:ext cx="3310255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" name="Google Shape;343;p12">
              <a:extLst>
                <a:ext uri="{FF2B5EF4-FFF2-40B4-BE49-F238E27FC236}">
                  <a16:creationId xmlns:a16="http://schemas.microsoft.com/office/drawing/2014/main" id="{6BB30F42-C04D-FD2B-B9E5-540621E28D83}"/>
                </a:ext>
              </a:extLst>
            </p:cNvPr>
            <p:cNvSpPr/>
            <p:nvPr/>
          </p:nvSpPr>
          <p:spPr>
            <a:xfrm>
              <a:off x="3578475" y="2769407"/>
              <a:ext cx="504926" cy="43053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44;p12">
              <a:extLst>
                <a:ext uri="{FF2B5EF4-FFF2-40B4-BE49-F238E27FC236}">
                  <a16:creationId xmlns:a16="http://schemas.microsoft.com/office/drawing/2014/main" id="{C33A4AF3-7915-7607-66A3-AEEDE6E18D45}"/>
                </a:ext>
              </a:extLst>
            </p:cNvPr>
            <p:cNvSpPr/>
            <p:nvPr/>
          </p:nvSpPr>
          <p:spPr>
            <a:xfrm>
              <a:off x="7657085" y="2727040"/>
              <a:ext cx="504926" cy="43053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345;p12">
            <a:extLst>
              <a:ext uri="{FF2B5EF4-FFF2-40B4-BE49-F238E27FC236}">
                <a16:creationId xmlns:a16="http://schemas.microsoft.com/office/drawing/2014/main" id="{E15B6B05-06E4-85E6-0888-F3CBF9A44346}"/>
              </a:ext>
            </a:extLst>
          </p:cNvPr>
          <p:cNvSpPr txBox="1"/>
          <p:nvPr/>
        </p:nvSpPr>
        <p:spPr>
          <a:xfrm>
            <a:off x="335280" y="3075338"/>
            <a:ext cx="3383280" cy="3416902"/>
          </a:xfrm>
          <a:prstGeom prst="rect">
            <a:avLst/>
          </a:prstGeom>
          <a:solidFill>
            <a:srgbClr val="FBD4B4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37" lvl="0" indent="-228537" algn="just">
              <a:lnSpc>
                <a:spcPct val="115000"/>
              </a:lnSpc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</a:rPr>
              <a:t>Informe de Gestión del Programa.</a:t>
            </a:r>
          </a:p>
          <a:p>
            <a:pPr marL="228537" lvl="0" indent="-228537" algn="just">
              <a:lnSpc>
                <a:spcPct val="115000"/>
              </a:lnSpc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</a:rPr>
              <a:t>Planes de mejoramiento con evidencias de resultados.</a:t>
            </a:r>
          </a:p>
          <a:p>
            <a:pPr marL="228537" lvl="0" indent="-228537" algn="just">
              <a:lnSpc>
                <a:spcPct val="115000"/>
              </a:lnSpc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</a:rPr>
              <a:t>Informes de Autoevaluación de Programas.</a:t>
            </a:r>
          </a:p>
          <a:p>
            <a:pPr marL="228537" lvl="0" indent="-228537" algn="just">
              <a:lnSpc>
                <a:spcPct val="115000"/>
              </a:lnSpc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</a:rPr>
              <a:t>Actas de reunión de comité de programa, de investigación, curricular, de profesores, de estudiantes, de egresados.</a:t>
            </a:r>
          </a:p>
          <a:p>
            <a:pPr marL="228537" lvl="0" indent="-228537" algn="just">
              <a:lnSpc>
                <a:spcPct val="115000"/>
              </a:lnSpc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</a:rPr>
              <a:t>Publicación de la producción académica.</a:t>
            </a:r>
          </a:p>
          <a:p>
            <a:pPr marL="228537" lvl="0" indent="-228537" algn="just">
              <a:lnSpc>
                <a:spcPct val="115000"/>
              </a:lnSpc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</a:rPr>
              <a:t>Registro de innovaciones Educativas en el módulo de desarrollo de actividades en SIMCA.</a:t>
            </a:r>
          </a:p>
          <a:p>
            <a:pPr marL="228537" lvl="0" indent="-228537" algn="just">
              <a:lnSpc>
                <a:spcPct val="115000"/>
              </a:lnSpc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</a:rPr>
              <a:t>Listas de asistencia a eventos y actividades.</a:t>
            </a:r>
          </a:p>
          <a:p>
            <a:pPr marL="228537" lvl="0" indent="-228537" algn="just">
              <a:lnSpc>
                <a:spcPct val="115000"/>
              </a:lnSpc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</a:rPr>
              <a:t>Informes de asignatura.</a:t>
            </a:r>
          </a:p>
          <a:p>
            <a:pPr marL="228537" lvl="0" indent="-228537" algn="just">
              <a:lnSpc>
                <a:spcPct val="115000"/>
              </a:lnSpc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</a:rPr>
              <a:t>Análisis de las evaluaciones docentes.</a:t>
            </a:r>
          </a:p>
          <a:p>
            <a:pPr marL="228537" lvl="0" indent="-228537" algn="just">
              <a:lnSpc>
                <a:spcPct val="115000"/>
              </a:lnSpc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</a:rPr>
              <a:t>Paz y salvos académicos.</a:t>
            </a:r>
          </a:p>
          <a:p>
            <a:pPr marL="228537" lvl="0" indent="-228537" algn="just">
              <a:lnSpc>
                <a:spcPct val="115000"/>
              </a:lnSpc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</a:rPr>
              <a:t>Informes de actividades de no docencia.</a:t>
            </a:r>
            <a:endParaRPr lang="es-CO" sz="1050" dirty="0"/>
          </a:p>
          <a:p>
            <a:pPr marL="228537" lvl="0" indent="-228537" algn="just">
              <a:lnSpc>
                <a:spcPct val="115000"/>
              </a:lnSpc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</a:rPr>
              <a:t>Resoluciones </a:t>
            </a:r>
            <a:endParaRPr lang="es-CO" sz="1050" dirty="0"/>
          </a:p>
          <a:p>
            <a:pPr marL="228537" lvl="0" indent="-228537" algn="just">
              <a:lnSpc>
                <a:spcPct val="115000"/>
              </a:lnSpc>
              <a:buClr>
                <a:schemeClr val="dk1"/>
              </a:buClr>
              <a:buSzPts val="1067"/>
              <a:buFont typeface="Arial"/>
              <a:buChar char="•"/>
            </a:pPr>
            <a:r>
              <a:rPr lang="es-CO" sz="1050" dirty="0">
                <a:solidFill>
                  <a:schemeClr val="dk1"/>
                </a:solidFill>
              </a:rPr>
              <a:t>Informes de evaluaciones de trabajos de grado.</a:t>
            </a:r>
            <a:endParaRPr lang="es-CO" sz="1050" dirty="0"/>
          </a:p>
        </p:txBody>
      </p:sp>
      <p:sp>
        <p:nvSpPr>
          <p:cNvPr id="18" name="Google Shape;346;p12">
            <a:extLst>
              <a:ext uri="{FF2B5EF4-FFF2-40B4-BE49-F238E27FC236}">
                <a16:creationId xmlns:a16="http://schemas.microsoft.com/office/drawing/2014/main" id="{A7554E24-60D8-C1F5-5F64-D37784AE19DE}"/>
              </a:ext>
            </a:extLst>
          </p:cNvPr>
          <p:cNvSpPr txBox="1"/>
          <p:nvPr/>
        </p:nvSpPr>
        <p:spPr>
          <a:xfrm>
            <a:off x="4319842" y="2479360"/>
            <a:ext cx="3116239" cy="3297327"/>
          </a:xfrm>
          <a:prstGeom prst="rect">
            <a:avLst/>
          </a:prstGeom>
          <a:solidFill>
            <a:srgbClr val="B6DDE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46" marR="0" lvl="0" indent="-171446" algn="just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endParaRPr lang="es-CO"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46" marR="0" lvl="0" indent="-171446" algn="just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Ajuste en Actividades con baja ejecución o sin ejecutar en del plan de gestión del programa. </a:t>
            </a:r>
          </a:p>
          <a:p>
            <a:pPr marL="171446" marR="0" lvl="0" indent="-171446" algn="just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s-CO" sz="1100" dirty="0">
                <a:solidFill>
                  <a:schemeClr val="dk1"/>
                </a:solidFill>
              </a:rPr>
              <a:t>cciones en desarrollo o pendientes por iniciar de los p</a:t>
            </a: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lanes de mejoramiento.</a:t>
            </a:r>
          </a:p>
          <a:p>
            <a:pPr marL="171446" marR="0" lvl="0" indent="-171446" algn="just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Autos, recomendaciones o negación de registros calificados o certificaciones de calidad.</a:t>
            </a:r>
          </a:p>
          <a:p>
            <a:pPr marL="171446" marR="0" lvl="0" indent="-171446" algn="just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 dirty="0">
                <a:solidFill>
                  <a:schemeClr val="dk1"/>
                </a:solidFill>
              </a:rPr>
              <a:t>Publicación de producción académica en revistas indexadas y clasificación de grupos.</a:t>
            </a:r>
          </a:p>
          <a:p>
            <a:pPr marL="171446" marR="0" lvl="0" indent="-171446" algn="just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Análisis del registro de actividades en el módulo de desarrollo de actividades en SIMCA.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46" marR="0" lvl="0" indent="-171446" algn="just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Modificación de Actos administrativos.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47;p12">
            <a:extLst>
              <a:ext uri="{FF2B5EF4-FFF2-40B4-BE49-F238E27FC236}">
                <a16:creationId xmlns:a16="http://schemas.microsoft.com/office/drawing/2014/main" id="{3C8920F6-4A95-322B-5174-AF96F17D5DF2}"/>
              </a:ext>
            </a:extLst>
          </p:cNvPr>
          <p:cNvSpPr txBox="1"/>
          <p:nvPr/>
        </p:nvSpPr>
        <p:spPr>
          <a:xfrm>
            <a:off x="8640913" y="3199940"/>
            <a:ext cx="2797588" cy="2554318"/>
          </a:xfrm>
          <a:prstGeom prst="rect">
            <a:avLst/>
          </a:prstGeom>
          <a:solidFill>
            <a:srgbClr val="E5B8B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dk1"/>
                </a:solidFill>
              </a:rPr>
              <a:t>Plan de actividades ajustado.</a:t>
            </a:r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Cierre de oportunidades de mejora.</a:t>
            </a:r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dk1"/>
                </a:solidFill>
              </a:rPr>
              <a:t>Resolución de RRC, RC, RAAC.</a:t>
            </a:r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Clasifi</a:t>
            </a:r>
            <a:r>
              <a:rPr lang="es-ES" sz="1100" dirty="0">
                <a:solidFill>
                  <a:schemeClr val="dk1"/>
                </a:solidFill>
              </a:rPr>
              <a:t>cación de grupos de investigación.</a:t>
            </a:r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schemeClr val="dk1"/>
                </a:solidFill>
              </a:rPr>
              <a:t>Ajuste de microcurrículos</a:t>
            </a:r>
            <a:endParaRPr lang="es-ES" sz="1100" dirty="0">
              <a:solidFill>
                <a:schemeClr val="dk1"/>
              </a:solidFill>
            </a:endParaRPr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Iniciativas de reforma curricular</a:t>
            </a:r>
            <a:endParaRPr lang="es-ES"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Publicación en revistas indexadas.</a:t>
            </a:r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dk1"/>
                </a:solidFill>
              </a:rPr>
              <a:t>Registros de actividades en SIMCA.</a:t>
            </a:r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Solicitudes.</a:t>
            </a:r>
          </a:p>
          <a:p>
            <a:pPr marL="24130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Actos administrativos nuevos o modificados. 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5577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C1C340-F30D-44C5-9D8C-E43E1D6B6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9531ECE-D738-7537-F13B-6789F58A4695}"/>
              </a:ext>
            </a:extLst>
          </p:cNvPr>
          <p:cNvSpPr/>
          <p:nvPr/>
        </p:nvSpPr>
        <p:spPr>
          <a:xfrm>
            <a:off x="2666999" y="-1893"/>
            <a:ext cx="7315201" cy="867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_tradnl" sz="3600" dirty="0">
                <a:solidFill>
                  <a:srgbClr val="0032A0"/>
                </a:solidFill>
                <a:latin typeface="Franklin Gothic Demi" panose="020B0703020102020204" pitchFamily="34" charset="0"/>
              </a:rPr>
              <a:t>REFORMAS CURRICULARES(Si aplica)</a:t>
            </a:r>
          </a:p>
        </p:txBody>
      </p:sp>
    </p:spTree>
    <p:extLst>
      <p:ext uri="{BB962C8B-B14F-4D97-AF65-F5344CB8AC3E}">
        <p14:creationId xmlns:p14="http://schemas.microsoft.com/office/powerpoint/2010/main" val="1852578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3B03B7-9E2D-083E-EF33-EB456ECE2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52;p13">
            <a:extLst>
              <a:ext uri="{FF2B5EF4-FFF2-40B4-BE49-F238E27FC236}">
                <a16:creationId xmlns:a16="http://schemas.microsoft.com/office/drawing/2014/main" id="{6A389008-FC56-F3DD-6782-AA70E3EBA816}"/>
              </a:ext>
            </a:extLst>
          </p:cNvPr>
          <p:cNvSpPr txBox="1"/>
          <p:nvPr/>
        </p:nvSpPr>
        <p:spPr>
          <a:xfrm>
            <a:off x="2341849" y="758231"/>
            <a:ext cx="7585167" cy="1143427"/>
          </a:xfrm>
          <a:prstGeom prst="rect">
            <a:avLst/>
          </a:prstGeom>
          <a:solidFill>
            <a:srgbClr val="E5B8B7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rgbClr val="0032A0"/>
                </a:solidFill>
                <a:latin typeface="Franklin Gothic Demi" panose="020B0703020102020204" pitchFamily="34" charset="0"/>
                <a:sym typeface="Arial"/>
              </a:rPr>
              <a:t>SALIDA NO CONFORME</a:t>
            </a:r>
            <a:endParaRPr sz="2000" dirty="0">
              <a:solidFill>
                <a:srgbClr val="0032A0"/>
              </a:solidFill>
              <a:latin typeface="Franklin Gothic Demi" panose="020B0703020102020204" pitchFamily="34" charset="0"/>
              <a:sym typeface="Arial"/>
            </a:endParaRPr>
          </a:p>
          <a:p>
            <a:pPr lvl="0" algn="ctr">
              <a:lnSpc>
                <a:spcPct val="115000"/>
              </a:lnSpc>
              <a:spcBef>
                <a:spcPts val="800"/>
              </a:spcBef>
            </a:pPr>
            <a:r>
              <a:rPr lang="es-CO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de las actividades que NO cumplen los requisitos establecidos</a:t>
            </a:r>
            <a:r>
              <a:rPr lang="es-CO" dirty="0"/>
              <a:t> </a:t>
            </a:r>
          </a:p>
          <a:p>
            <a:pPr lvl="0" algn="ctr">
              <a:lnSpc>
                <a:spcPct val="115000"/>
              </a:lnSpc>
              <a:spcBef>
                <a:spcPts val="800"/>
              </a:spcBef>
            </a:pPr>
            <a:r>
              <a:rPr lang="es-CO" sz="1200" dirty="0"/>
              <a:t>Se derivan de las debilidades identificadas en la  autoevaluación, visita de pares o PQR (Tener en cuenta las salidas del Desarrollo en el ciclo PHVA) </a:t>
            </a:r>
            <a:endParaRPr sz="1200" dirty="0">
              <a:solidFill>
                <a:schemeClr val="dk1"/>
              </a:solidFill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s-CO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" name="Google Shape;353;p13">
            <a:extLst>
              <a:ext uri="{FF2B5EF4-FFF2-40B4-BE49-F238E27FC236}">
                <a16:creationId xmlns:a16="http://schemas.microsoft.com/office/drawing/2014/main" id="{32839370-4712-1C5C-7D58-D73C045A84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025619"/>
              </p:ext>
            </p:extLst>
          </p:nvPr>
        </p:nvGraphicFramePr>
        <p:xfrm>
          <a:off x="924561" y="2075544"/>
          <a:ext cx="9726762" cy="42827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21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3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2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8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900" u="none" strike="noStrike" cap="none" dirty="0">
                          <a:solidFill>
                            <a:schemeClr val="bg1"/>
                          </a:solidFill>
                        </a:rPr>
                        <a:t>DETALLE</a:t>
                      </a:r>
                      <a:endParaRPr sz="19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900" u="none" strike="noStrike" cap="none" dirty="0">
                          <a:solidFill>
                            <a:schemeClr val="bg1"/>
                          </a:solidFill>
                        </a:rPr>
                        <a:t>CAUSA</a:t>
                      </a:r>
                      <a:endParaRPr sz="19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900" u="none" strike="noStrike" cap="none" dirty="0">
                          <a:solidFill>
                            <a:schemeClr val="bg1"/>
                          </a:solidFill>
                        </a:rPr>
                        <a:t>ACCIÓN CORRECTIVA</a:t>
                      </a:r>
                      <a:endParaRPr sz="19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2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solidFill>
                            <a:srgbClr val="FF0000"/>
                          </a:solidFill>
                        </a:rPr>
                        <a:t>Ejemplo:</a:t>
                      </a:r>
                      <a:r>
                        <a:rPr lang="es-ES" sz="1400" u="none" strike="noStrike" cap="none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1400" u="none" strike="noStrike" cap="none" dirty="0"/>
                        <a:t>Registro de actividades en la plataforma SIMCA. Algunos docentes no diligencian sus actividades.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O" sz="1400" u="none" strike="noStrike" cap="none" dirty="0"/>
                        <a:t> Desconocimiento de las potencialidades del registro. 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u="none" strike="noStrike" cap="none" dirty="0"/>
                        <a:t>Taller de socialización de resultados con referencia en otras experiencias  de programa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44658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6237F3-8584-381B-7E60-855A9E6A7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364;p15">
            <a:extLst>
              <a:ext uri="{FF2B5EF4-FFF2-40B4-BE49-F238E27FC236}">
                <a16:creationId xmlns:a16="http://schemas.microsoft.com/office/drawing/2014/main" id="{A6BE75E2-A7F5-1F94-9556-30B63AD9B21E}"/>
              </a:ext>
            </a:extLst>
          </p:cNvPr>
          <p:cNvSpPr txBox="1"/>
          <p:nvPr/>
        </p:nvSpPr>
        <p:spPr>
          <a:xfrm>
            <a:off x="2259788" y="784971"/>
            <a:ext cx="7585165" cy="1157968"/>
          </a:xfrm>
          <a:prstGeom prst="rect">
            <a:avLst/>
          </a:prstGeom>
          <a:solidFill>
            <a:srgbClr val="FBD4B4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RIESGOS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" name="Google Shape;365;p15">
            <a:extLst>
              <a:ext uri="{FF2B5EF4-FFF2-40B4-BE49-F238E27FC236}">
                <a16:creationId xmlns:a16="http://schemas.microsoft.com/office/drawing/2014/main" id="{B0F49D79-6D47-B98C-EBCB-A2615365F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460599"/>
              </p:ext>
            </p:extLst>
          </p:nvPr>
        </p:nvGraphicFramePr>
        <p:xfrm>
          <a:off x="750014" y="2130338"/>
          <a:ext cx="10395075" cy="32998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2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</a:rPr>
                        <a:t>DESCRIPCIÓN</a:t>
                      </a:r>
                      <a:endParaRPr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25" marR="121925" marT="60950" marB="6095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</a:rPr>
                        <a:t>VALORACIÓN</a:t>
                      </a:r>
                      <a:endParaRPr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25" marR="121925" marT="60950" marB="6095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</a:rPr>
                        <a:t>GESTIÓN </a:t>
                      </a:r>
                      <a:endParaRPr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25" marR="121925" marT="60950" marB="6095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/>
                        <a:t>Ejemplo: Insuficiencia de salones o de espacios para actividades académicas</a:t>
                      </a:r>
                      <a:endParaRPr sz="1200" dirty="0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/>
                        <a:t>Media </a:t>
                      </a:r>
                      <a:endParaRPr sz="1200" dirty="0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dirty="0"/>
                        <a:t>Planeación de actividades académicas, para prever las locaciones necesarias </a:t>
                      </a:r>
                      <a:endParaRPr sz="1200" dirty="0"/>
                    </a:p>
                  </a:txBody>
                  <a:tcPr marL="121925" marR="121925" marT="60950" marB="609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Ejemplo: Manipulación de notas en SIMCA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Alteración de los resultados del proceso de formación</a:t>
                      </a:r>
                      <a:endParaRPr sz="1100" dirty="0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Alta </a:t>
                      </a:r>
                      <a:endParaRPr sz="1100" dirty="0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Reserva de usuarios y contraseñas de docentes y directivos.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Realización de pruebas de verificación.</a:t>
                      </a:r>
                      <a:endParaRPr sz="1100" dirty="0"/>
                    </a:p>
                  </a:txBody>
                  <a:tcPr marL="121925" marR="121925" marT="60950" marB="609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Ejemplo: La evaluación docente realizada por los estudiantes se realiza sin objetividad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evaluación docente como mecanismo de verificación dejaría de ser una fuente confiable para la revisión de la calidad y el mejoramiento</a:t>
                      </a:r>
                      <a:endParaRPr sz="1100" dirty="0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1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Baja</a:t>
                      </a:r>
                      <a:endParaRPr sz="1100" dirty="0"/>
                    </a:p>
                  </a:txBody>
                  <a:tcPr marL="121925" marR="121925" marT="60950" marB="609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100" dirty="0"/>
                        <a:t>Revisión del mecanismo de la evaluación y los parámetros de la misma</a:t>
                      </a:r>
                      <a:endParaRPr sz="1100" dirty="0"/>
                    </a:p>
                  </a:txBody>
                  <a:tcPr marL="121925" marR="121925" marT="60950" marB="609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90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2D5D502-8E8B-C5E1-57AB-B9157933B6ED}"/>
              </a:ext>
            </a:extLst>
          </p:cNvPr>
          <p:cNvSpPr/>
          <p:nvPr/>
        </p:nvSpPr>
        <p:spPr>
          <a:xfrm>
            <a:off x="2567312" y="646839"/>
            <a:ext cx="7315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dirty="0">
                <a:solidFill>
                  <a:srgbClr val="0032A0"/>
                </a:solidFill>
                <a:latin typeface="Franklin Gothic Demi" panose="020B0703020102020204" pitchFamily="34" charset="0"/>
              </a:rPr>
              <a:t>MISIÓN</a:t>
            </a:r>
          </a:p>
        </p:txBody>
      </p:sp>
    </p:spTree>
    <p:extLst>
      <p:ext uri="{BB962C8B-B14F-4D97-AF65-F5344CB8AC3E}">
        <p14:creationId xmlns:p14="http://schemas.microsoft.com/office/powerpoint/2010/main" val="31891280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3DDCD-9B1A-0317-031B-E8BCBA3DD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82;p18">
            <a:extLst>
              <a:ext uri="{FF2B5EF4-FFF2-40B4-BE49-F238E27FC236}">
                <a16:creationId xmlns:a16="http://schemas.microsoft.com/office/drawing/2014/main" id="{4F9823C0-5917-3DC2-738C-DE1031DAC4BF}"/>
              </a:ext>
            </a:extLst>
          </p:cNvPr>
          <p:cNvSpPr txBox="1"/>
          <p:nvPr/>
        </p:nvSpPr>
        <p:spPr>
          <a:xfrm>
            <a:off x="2303416" y="402337"/>
            <a:ext cx="7585167" cy="950975"/>
          </a:xfrm>
          <a:prstGeom prst="rect">
            <a:avLst/>
          </a:prstGeom>
          <a:noFill/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632423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dirty="0">
                <a:solidFill>
                  <a:srgbClr val="0032A0"/>
                </a:solidFill>
                <a:latin typeface="Franklin Gothic Demi" panose="020B0703020102020204" pitchFamily="34" charset="0"/>
                <a:sym typeface="Arial"/>
              </a:rPr>
              <a:t>PLAN DE MEJORA</a:t>
            </a:r>
            <a:r>
              <a:rPr lang="es-CO" sz="2800" dirty="0">
                <a:solidFill>
                  <a:srgbClr val="C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 </a:t>
            </a:r>
            <a:endParaRPr sz="2800" dirty="0">
              <a:solidFill>
                <a:srgbClr val="C00000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Google Shape;383;p18">
            <a:extLst>
              <a:ext uri="{FF2B5EF4-FFF2-40B4-BE49-F238E27FC236}">
                <a16:creationId xmlns:a16="http://schemas.microsoft.com/office/drawing/2014/main" id="{63C74F34-534B-EBB3-BDE5-6C0617E9D0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562405"/>
              </p:ext>
            </p:extLst>
          </p:nvPr>
        </p:nvGraphicFramePr>
        <p:xfrm>
          <a:off x="1510736" y="2000276"/>
          <a:ext cx="9170525" cy="1523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44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900" dirty="0"/>
                        <a:t>ASPECTO</a:t>
                      </a:r>
                      <a:endParaRPr sz="1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900" dirty="0"/>
                        <a:t>RESPONSABLE</a:t>
                      </a:r>
                      <a:endParaRPr sz="1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900"/>
                        <a:t>ACCIÓN </a:t>
                      </a:r>
                      <a:endParaRPr sz="19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900" dirty="0"/>
                        <a:t>Ejemplo: Divulgación y socialización del PEP </a:t>
                      </a:r>
                      <a:endParaRPr sz="1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900" dirty="0"/>
                        <a:t>Coordinador de programa</a:t>
                      </a:r>
                      <a:endParaRPr sz="1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900" dirty="0"/>
                        <a:t>Reuniones, eventos o concursos sobre conocimiento del PEP 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220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50AEB5C3-3329-A8BE-5939-64C47144211F}"/>
              </a:ext>
            </a:extLst>
          </p:cNvPr>
          <p:cNvSpPr txBox="1"/>
          <p:nvPr/>
        </p:nvSpPr>
        <p:spPr>
          <a:xfrm>
            <a:off x="3048000" y="297038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s-CO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¡Gracias por su Atención!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4014650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63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9EBDDB3-FEFA-D273-CBA1-C12186DD8F24}"/>
              </a:ext>
            </a:extLst>
          </p:cNvPr>
          <p:cNvSpPr/>
          <p:nvPr/>
        </p:nvSpPr>
        <p:spPr>
          <a:xfrm>
            <a:off x="2567312" y="646839"/>
            <a:ext cx="7315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dirty="0">
                <a:solidFill>
                  <a:srgbClr val="0032A0"/>
                </a:solidFill>
                <a:latin typeface="Franklin Gothic Demi" panose="020B0703020102020204" pitchFamily="34" charset="0"/>
              </a:rPr>
              <a:t>VISIÓN</a:t>
            </a:r>
          </a:p>
        </p:txBody>
      </p:sp>
    </p:spTree>
    <p:extLst>
      <p:ext uri="{BB962C8B-B14F-4D97-AF65-F5344CB8AC3E}">
        <p14:creationId xmlns:p14="http://schemas.microsoft.com/office/powerpoint/2010/main" val="66746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5BF89D1-1292-DADE-36E4-BA08A4263916}"/>
              </a:ext>
            </a:extLst>
          </p:cNvPr>
          <p:cNvSpPr/>
          <p:nvPr/>
        </p:nvSpPr>
        <p:spPr>
          <a:xfrm>
            <a:off x="2598485" y="511757"/>
            <a:ext cx="7315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dirty="0">
                <a:solidFill>
                  <a:srgbClr val="0032A0"/>
                </a:solidFill>
                <a:latin typeface="Franklin Gothic Demi" panose="020B0703020102020204" pitchFamily="34" charset="0"/>
              </a:rPr>
              <a:t>PERFIL DE FORMACIÓN</a:t>
            </a:r>
          </a:p>
        </p:txBody>
      </p:sp>
    </p:spTree>
    <p:extLst>
      <p:ext uri="{BB962C8B-B14F-4D97-AF65-F5344CB8AC3E}">
        <p14:creationId xmlns:p14="http://schemas.microsoft.com/office/powerpoint/2010/main" val="377004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9570E80-CE99-C9FB-94C5-9E64E8ACE7EB}"/>
              </a:ext>
            </a:extLst>
          </p:cNvPr>
          <p:cNvSpPr txBox="1"/>
          <p:nvPr/>
        </p:nvSpPr>
        <p:spPr>
          <a:xfrm>
            <a:off x="3048000" y="32473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0" dirty="0">
                <a:effectLst/>
              </a:rPr>
              <a:t> </a:t>
            </a:r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E51D9A1-384F-9AB1-4E07-3D17590DD80C}"/>
              </a:ext>
            </a:extLst>
          </p:cNvPr>
          <p:cNvSpPr/>
          <p:nvPr/>
        </p:nvSpPr>
        <p:spPr>
          <a:xfrm>
            <a:off x="2598485" y="511757"/>
            <a:ext cx="7315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dirty="0">
                <a:solidFill>
                  <a:srgbClr val="0032A0"/>
                </a:solidFill>
                <a:latin typeface="Franklin Gothic Demi" panose="020B0703020102020204" pitchFamily="34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403871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>
            <a:extLst>
              <a:ext uri="{FF2B5EF4-FFF2-40B4-BE49-F238E27FC236}">
                <a16:creationId xmlns:a16="http://schemas.microsoft.com/office/drawing/2014/main" id="{5EB6A1F2-27D6-3DA2-2092-4754DE9A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836" y="335503"/>
            <a:ext cx="7309103" cy="996628"/>
          </a:xfrm>
        </p:spPr>
        <p:txBody>
          <a:bodyPr vert="horz" lIns="93599" tIns="46799" rIns="93599" bIns="46799" rtlCol="0" anchor="ctr">
            <a:noAutofit/>
          </a:bodyPr>
          <a:lstStyle/>
          <a:p>
            <a:pPr algn="ctr"/>
            <a:r>
              <a:rPr lang="es-CO" sz="3600" dirty="0">
                <a:solidFill>
                  <a:srgbClr val="0032A0"/>
                </a:solidFill>
                <a:latin typeface="Franklin Gothic Demi" panose="020B0703020102020204" pitchFamily="34" charset="0"/>
                <a:ea typeface="+mn-ea"/>
                <a:cs typeface="+mn-cs"/>
              </a:rPr>
              <a:t>OPERACIÓN DEL PROGRAMA</a:t>
            </a:r>
          </a:p>
        </p:txBody>
      </p:sp>
      <p:pic>
        <p:nvPicPr>
          <p:cNvPr id="17" name="Picture 2" descr="Muñeco-flujograma-III-copy.png (375×500)">
            <a:extLst>
              <a:ext uri="{FF2B5EF4-FFF2-40B4-BE49-F238E27FC236}">
                <a16:creationId xmlns:a16="http://schemas.microsoft.com/office/drawing/2014/main" id="{D4B12398-72CE-D734-CA73-A8E806B76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1" y="1809428"/>
            <a:ext cx="3085625" cy="411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3 Diagrama">
            <a:extLst>
              <a:ext uri="{FF2B5EF4-FFF2-40B4-BE49-F238E27FC236}">
                <a16:creationId xmlns:a16="http://schemas.microsoft.com/office/drawing/2014/main" id="{32133995-4067-74BE-2A25-9259C069B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525606"/>
              </p:ext>
            </p:extLst>
          </p:nvPr>
        </p:nvGraphicFramePr>
        <p:xfrm>
          <a:off x="837672" y="2056754"/>
          <a:ext cx="8644995" cy="4159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5126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9;p8">
            <a:extLst>
              <a:ext uri="{FF2B5EF4-FFF2-40B4-BE49-F238E27FC236}">
                <a16:creationId xmlns:a16="http://schemas.microsoft.com/office/drawing/2014/main" id="{BA756543-6E88-7B74-35C9-F65018F18666}"/>
              </a:ext>
            </a:extLst>
          </p:cNvPr>
          <p:cNvGrpSpPr/>
          <p:nvPr/>
        </p:nvGrpSpPr>
        <p:grpSpPr>
          <a:xfrm>
            <a:off x="170546" y="269071"/>
            <a:ext cx="11557287" cy="6086423"/>
            <a:chOff x="329913" y="376622"/>
            <a:chExt cx="11110972" cy="5473255"/>
          </a:xfrm>
        </p:grpSpPr>
        <p:sp>
          <p:nvSpPr>
            <p:cNvPr id="4" name="Google Shape;250;p8">
              <a:extLst>
                <a:ext uri="{FF2B5EF4-FFF2-40B4-BE49-F238E27FC236}">
                  <a16:creationId xmlns:a16="http://schemas.microsoft.com/office/drawing/2014/main" id="{69CB6E87-9EEE-3E4C-6A90-E2BB7015E99D}"/>
                </a:ext>
              </a:extLst>
            </p:cNvPr>
            <p:cNvSpPr txBox="1"/>
            <p:nvPr/>
          </p:nvSpPr>
          <p:spPr>
            <a:xfrm>
              <a:off x="329913" y="1636257"/>
              <a:ext cx="3303552" cy="952773"/>
            </a:xfrm>
            <a:prstGeom prst="rect">
              <a:avLst/>
            </a:prstGeom>
            <a:solidFill>
              <a:srgbClr val="FBD4B4"/>
            </a:solidFill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632423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100" b="1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ENTRADAS</a:t>
              </a:r>
              <a:endParaRPr sz="11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s-CO" sz="105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Son los elementos de insumo para las acciones que permiten  alcanzar el propósito establecido (principios, leyes, teorías, conceptos, fuentes</a:t>
              </a:r>
              <a:r>
                <a:rPr lang="es-CO" sz="1050" dirty="0">
                  <a:solidFill>
                    <a:schemeClr val="tx1"/>
                  </a:solidFill>
                  <a:sym typeface="Arial"/>
                </a:rPr>
                <a:t> y datos) .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5" name="Google Shape;251;p8">
              <a:extLst>
                <a:ext uri="{FF2B5EF4-FFF2-40B4-BE49-F238E27FC236}">
                  <a16:creationId xmlns:a16="http://schemas.microsoft.com/office/drawing/2014/main" id="{98975C78-E93E-D80F-2EF5-58D8941D74BB}"/>
                </a:ext>
              </a:extLst>
            </p:cNvPr>
            <p:cNvSpPr txBox="1"/>
            <p:nvPr/>
          </p:nvSpPr>
          <p:spPr>
            <a:xfrm>
              <a:off x="8113864" y="1828299"/>
              <a:ext cx="3218166" cy="952772"/>
            </a:xfrm>
            <a:prstGeom prst="rect">
              <a:avLst/>
            </a:prstGeom>
            <a:solidFill>
              <a:srgbClr val="E5B8B7"/>
            </a:solidFill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632423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SALIDAS</a:t>
              </a:r>
              <a:endParaRPr sz="1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s-CO" sz="10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Son los resultados derivados de las actividades de PLANEAR (transformaciones que se pretenden y registros), y sirven de insumos para la entrada del </a:t>
              </a:r>
              <a:r>
                <a:rPr lang="es-CO" sz="1000" b="1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HACER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6" name="Google Shape;252;p8">
              <a:extLst>
                <a:ext uri="{FF2B5EF4-FFF2-40B4-BE49-F238E27FC236}">
                  <a16:creationId xmlns:a16="http://schemas.microsoft.com/office/drawing/2014/main" id="{F649407F-5AE7-19D9-AEF0-28349405DA5B}"/>
                </a:ext>
              </a:extLst>
            </p:cNvPr>
            <p:cNvSpPr txBox="1"/>
            <p:nvPr/>
          </p:nvSpPr>
          <p:spPr>
            <a:xfrm>
              <a:off x="4072494" y="376622"/>
              <a:ext cx="3417040" cy="1105455"/>
            </a:xfrm>
            <a:prstGeom prst="rect">
              <a:avLst/>
            </a:prstGeom>
            <a:solidFill>
              <a:srgbClr val="CCC0D9"/>
            </a:solidFill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205867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 b="1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PLANEACIÓN</a:t>
              </a:r>
              <a:endParaRPr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¿Qué, quién, cómo y cuándo hacerlo?</a:t>
              </a:r>
              <a:endParaRPr dirty="0">
                <a:solidFill>
                  <a:schemeClr val="tx1"/>
                </a:solidFill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Se establecen los acontecimientos o acciones y el método para alcanzarlas</a:t>
              </a:r>
              <a:endParaRPr dirty="0">
                <a:solidFill>
                  <a:schemeClr val="tx1"/>
                </a:solidFill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es-CO" sz="1800" dirty="0">
                  <a:solidFill>
                    <a:schemeClr val="tx1"/>
                  </a:solidFill>
                  <a:sym typeface="Arial"/>
                </a:rPr>
                <a:t> </a:t>
              </a:r>
              <a:endParaRPr dirty="0">
                <a:solidFill>
                  <a:schemeClr val="tx1"/>
                </a:solidFill>
              </a:endParaRPr>
            </a:p>
            <a:p>
              <a:pPr marL="0" marR="0" lvl="0" indent="0" algn="just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s-CO" sz="1100" dirty="0">
                  <a:solidFill>
                    <a:schemeClr val="tx1"/>
                  </a:solidFill>
                  <a:sym typeface="Arial"/>
                </a:rPr>
                <a:t> </a:t>
              </a:r>
              <a:endParaRPr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oogle Shape;253;p8">
              <a:extLst>
                <a:ext uri="{FF2B5EF4-FFF2-40B4-BE49-F238E27FC236}">
                  <a16:creationId xmlns:a16="http://schemas.microsoft.com/office/drawing/2014/main" id="{AD74D156-A3E2-97EB-A9BD-EB013D5553E0}"/>
                </a:ext>
              </a:extLst>
            </p:cNvPr>
            <p:cNvGrpSpPr/>
            <p:nvPr/>
          </p:nvGrpSpPr>
          <p:grpSpPr>
            <a:xfrm>
              <a:off x="329913" y="1665800"/>
              <a:ext cx="11110972" cy="4184077"/>
              <a:chOff x="544445" y="2065053"/>
              <a:chExt cx="11136734" cy="4007517"/>
            </a:xfrm>
          </p:grpSpPr>
          <p:cxnSp>
            <p:nvCxnSpPr>
              <p:cNvPr id="8" name="Google Shape;254;p8">
                <a:extLst>
                  <a:ext uri="{FF2B5EF4-FFF2-40B4-BE49-F238E27FC236}">
                    <a16:creationId xmlns:a16="http://schemas.microsoft.com/office/drawing/2014/main" id="{4EC64A61-7766-D9F8-B418-2001FEDF69F8}"/>
                  </a:ext>
                </a:extLst>
              </p:cNvPr>
              <p:cNvCxnSpPr/>
              <p:nvPr/>
            </p:nvCxnSpPr>
            <p:spPr>
              <a:xfrm rot="10800000" flipH="1">
                <a:off x="5931157" y="3233324"/>
                <a:ext cx="2473315" cy="2766882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" name="Google Shape;255;p8">
                <a:extLst>
                  <a:ext uri="{FF2B5EF4-FFF2-40B4-BE49-F238E27FC236}">
                    <a16:creationId xmlns:a16="http://schemas.microsoft.com/office/drawing/2014/main" id="{3889FCCA-2344-F8AD-880D-39414DB25EE8}"/>
                  </a:ext>
                </a:extLst>
              </p:cNvPr>
              <p:cNvCxnSpPr/>
              <p:nvPr/>
            </p:nvCxnSpPr>
            <p:spPr>
              <a:xfrm>
                <a:off x="3514907" y="3143896"/>
                <a:ext cx="2402569" cy="2761802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0" name="Google Shape;256;p8">
                <a:extLst>
                  <a:ext uri="{FF2B5EF4-FFF2-40B4-BE49-F238E27FC236}">
                    <a16:creationId xmlns:a16="http://schemas.microsoft.com/office/drawing/2014/main" id="{5C474D75-2362-896E-1361-A83A196185FE}"/>
                  </a:ext>
                </a:extLst>
              </p:cNvPr>
              <p:cNvSpPr txBox="1"/>
              <p:nvPr/>
            </p:nvSpPr>
            <p:spPr>
              <a:xfrm>
                <a:off x="544446" y="3076737"/>
                <a:ext cx="3311212" cy="2995833"/>
              </a:xfrm>
              <a:prstGeom prst="rect">
                <a:avLst/>
              </a:prstGeom>
              <a:solidFill>
                <a:srgbClr val="FBD4B4"/>
              </a:solidFill>
              <a:ln w="381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8398" dir="3806097" algn="ctr" rotWithShape="0">
                  <a:srgbClr val="632423">
                    <a:alpha val="4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Char char="•"/>
                </a:pPr>
                <a:r>
                  <a:rPr lang="es-CO" sz="1050" dirty="0">
                    <a:solidFill>
                      <a:schemeClr val="tx1"/>
                    </a:solidFill>
                    <a:sym typeface="Arial"/>
                  </a:rPr>
                  <a:t>Necesidades y potencialidades del entorno.</a:t>
                </a:r>
                <a:endParaRPr sz="1050" dirty="0">
                  <a:solidFill>
                    <a:schemeClr val="tx1"/>
                  </a:solidFill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Char char="•"/>
                </a:pPr>
                <a:r>
                  <a:rPr lang="es-CO" sz="1050" dirty="0">
                    <a:solidFill>
                      <a:schemeClr val="tx1"/>
                    </a:solidFill>
                    <a:sym typeface="Arial"/>
                  </a:rPr>
                  <a:t>Normatividad Interna y Externa.</a:t>
                </a:r>
                <a:endParaRPr sz="1050" dirty="0">
                  <a:solidFill>
                    <a:schemeClr val="tx1"/>
                  </a:solidFill>
                  <a:sym typeface="Arial"/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 dirty="0">
                    <a:solidFill>
                      <a:schemeClr val="tx1"/>
                    </a:solidFill>
                    <a:sym typeface="Arial"/>
                  </a:rPr>
                  <a:t>PDI-PEI.</a:t>
                </a:r>
                <a:endParaRPr sz="1050" dirty="0">
                  <a:solidFill>
                    <a:schemeClr val="tx1"/>
                  </a:solidFill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 dirty="0">
                    <a:solidFill>
                      <a:schemeClr val="tx1"/>
                    </a:solidFill>
                    <a:sym typeface="Arial"/>
                  </a:rPr>
                  <a:t>Políticas y lineamientos Académicos. </a:t>
                </a:r>
                <a:endParaRPr sz="1050" dirty="0">
                  <a:solidFill>
                    <a:schemeClr val="tx1"/>
                  </a:solidFill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 dirty="0">
                    <a:solidFill>
                      <a:schemeClr val="tx1"/>
                    </a:solidFill>
                    <a:sym typeface="Arial"/>
                  </a:rPr>
                  <a:t>Calendarios Académicos.</a:t>
                </a:r>
                <a:endParaRPr sz="1050" dirty="0">
                  <a:solidFill>
                    <a:schemeClr val="tx1"/>
                  </a:solidFill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 dirty="0">
                    <a:solidFill>
                      <a:schemeClr val="tx1"/>
                    </a:solidFill>
                    <a:sym typeface="Arial"/>
                  </a:rPr>
                  <a:t>Acuerdos del Consejo Académico y Superior.</a:t>
                </a:r>
                <a:endParaRPr sz="1050" dirty="0">
                  <a:solidFill>
                    <a:schemeClr val="tx1"/>
                  </a:solidFill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 dirty="0">
                    <a:solidFill>
                      <a:schemeClr val="tx1"/>
                    </a:solidFill>
                    <a:sym typeface="Arial"/>
                  </a:rPr>
                  <a:t>Documento para Registro Calificado.</a:t>
                </a:r>
                <a:endParaRPr sz="1050" dirty="0">
                  <a:solidFill>
                    <a:schemeClr val="tx1"/>
                  </a:solidFill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 dirty="0">
                    <a:solidFill>
                      <a:schemeClr val="tx1"/>
                    </a:solidFill>
                    <a:sym typeface="Arial"/>
                  </a:rPr>
                  <a:t>Resolución de aprobación del RC.</a:t>
                </a:r>
                <a:endParaRPr sz="1050" dirty="0">
                  <a:solidFill>
                    <a:schemeClr val="tx1"/>
                  </a:solidFill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 dirty="0">
                    <a:solidFill>
                      <a:schemeClr val="tx1"/>
                    </a:solidFill>
                    <a:sym typeface="Arial"/>
                  </a:rPr>
                  <a:t>Convenios para prácticas formativas.</a:t>
                </a:r>
                <a:endParaRPr sz="1050" dirty="0">
                  <a:solidFill>
                    <a:schemeClr val="tx1"/>
                  </a:solidFill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 dirty="0">
                    <a:solidFill>
                      <a:schemeClr val="tx1"/>
                    </a:solidFill>
                    <a:sym typeface="Arial"/>
                  </a:rPr>
                  <a:t>Oferta académica.</a:t>
                </a:r>
                <a:endParaRPr sz="1050" dirty="0">
                  <a:solidFill>
                    <a:schemeClr val="tx1"/>
                  </a:solidFill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 dirty="0">
                    <a:solidFill>
                      <a:schemeClr val="tx1"/>
                    </a:solidFill>
                    <a:sym typeface="Arial"/>
                  </a:rPr>
                  <a:t>Informes de </a:t>
                </a:r>
                <a:r>
                  <a:rPr lang="es-CO" sz="1050" dirty="0" err="1">
                    <a:solidFill>
                      <a:schemeClr val="tx1"/>
                    </a:solidFill>
                    <a:sym typeface="Arial"/>
                  </a:rPr>
                  <a:t>autoevaluación</a:t>
                </a:r>
                <a:r>
                  <a:rPr lang="es-CO" sz="1050" dirty="0">
                    <a:solidFill>
                      <a:schemeClr val="tx1"/>
                    </a:solidFill>
                    <a:sym typeface="Arial"/>
                  </a:rPr>
                  <a:t> de programa e institucional.</a:t>
                </a:r>
                <a:endParaRPr sz="1050" dirty="0">
                  <a:solidFill>
                    <a:schemeClr val="tx1"/>
                  </a:solidFill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 dirty="0">
                    <a:solidFill>
                      <a:schemeClr val="tx1"/>
                    </a:solidFill>
                    <a:sym typeface="Arial"/>
                  </a:rPr>
                  <a:t>Informes de visita de pares y de </a:t>
                </a:r>
                <a:r>
                  <a:rPr lang="es-CO" sz="1050" dirty="0" err="1">
                    <a:solidFill>
                      <a:schemeClr val="tx1"/>
                    </a:solidFill>
                    <a:sym typeface="Arial"/>
                  </a:rPr>
                  <a:t>auditoría</a:t>
                </a:r>
                <a:r>
                  <a:rPr lang="es-CO" sz="1050" dirty="0">
                    <a:solidFill>
                      <a:schemeClr val="tx1"/>
                    </a:solidFill>
                    <a:sym typeface="Arial"/>
                  </a:rPr>
                  <a:t>.</a:t>
                </a:r>
                <a:endParaRPr sz="1050" dirty="0">
                  <a:solidFill>
                    <a:schemeClr val="tx1"/>
                  </a:solidFill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 dirty="0">
                    <a:solidFill>
                      <a:schemeClr val="tx1"/>
                    </a:solidFill>
                    <a:sym typeface="Arial"/>
                  </a:rPr>
                  <a:t>Planes de mejoramiento.</a:t>
                </a:r>
                <a:endParaRPr sz="1050" dirty="0">
                  <a:solidFill>
                    <a:schemeClr val="tx1"/>
                  </a:solidFill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 dirty="0">
                    <a:solidFill>
                      <a:schemeClr val="tx1"/>
                    </a:solidFill>
                    <a:sym typeface="Arial"/>
                  </a:rPr>
                  <a:t>Acuerdos de reforma al </a:t>
                </a:r>
                <a:r>
                  <a:rPr lang="es-CO" sz="1050" dirty="0" err="1">
                    <a:solidFill>
                      <a:schemeClr val="tx1"/>
                    </a:solidFill>
                    <a:sym typeface="Arial"/>
                  </a:rPr>
                  <a:t>currículo</a:t>
                </a:r>
                <a:r>
                  <a:rPr lang="es-CO" sz="1050" dirty="0">
                    <a:solidFill>
                      <a:schemeClr val="tx1"/>
                    </a:solidFill>
                    <a:sym typeface="Arial"/>
                  </a:rPr>
                  <a:t> o planes de estudio.</a:t>
                </a:r>
                <a:endParaRPr sz="1050" dirty="0">
                  <a:solidFill>
                    <a:schemeClr val="tx1"/>
                  </a:solidFill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 dirty="0">
                    <a:solidFill>
                      <a:schemeClr val="tx1"/>
                    </a:solidFill>
                    <a:sym typeface="Arial"/>
                  </a:rPr>
                  <a:t>PEP (proyecto educativo del programa).</a:t>
                </a:r>
                <a:endParaRPr sz="1050" dirty="0">
                  <a:solidFill>
                    <a:schemeClr val="tx1"/>
                  </a:solidFill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 dirty="0">
                    <a:solidFill>
                      <a:schemeClr val="tx1"/>
                    </a:solidFill>
                    <a:sym typeface="Arial"/>
                  </a:rPr>
                  <a:t>Lineamientos y reglamentos de programa.</a:t>
                </a:r>
                <a:endParaRPr sz="1050" dirty="0">
                  <a:solidFill>
                    <a:schemeClr val="tx1"/>
                  </a:solidFill>
                </a:endParaRPr>
              </a:p>
              <a:p>
                <a:pPr marL="171450" marR="0" lvl="0" indent="-171450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000"/>
                  <a:buFont typeface="Arial"/>
                  <a:buChar char="•"/>
                </a:pPr>
                <a:r>
                  <a:rPr lang="es-CO" sz="1050" dirty="0">
                    <a:solidFill>
                      <a:schemeClr val="tx1"/>
                    </a:solidFill>
                    <a:sym typeface="Arial"/>
                  </a:rPr>
                  <a:t>Resultados de las Pruebas Saber Pro.</a:t>
                </a:r>
                <a:endParaRPr sz="1050" dirty="0">
                  <a:solidFill>
                    <a:schemeClr val="tx1"/>
                  </a:solidFill>
                  <a:sym typeface="Arial"/>
                </a:endParaRPr>
              </a:p>
            </p:txBody>
          </p:sp>
          <p:sp>
            <p:nvSpPr>
              <p:cNvPr id="11" name="Google Shape;257;p8">
                <a:extLst>
                  <a:ext uri="{FF2B5EF4-FFF2-40B4-BE49-F238E27FC236}">
                    <a16:creationId xmlns:a16="http://schemas.microsoft.com/office/drawing/2014/main" id="{AF185487-B45F-B629-DB11-D0A5356C6E71}"/>
                  </a:ext>
                </a:extLst>
              </p:cNvPr>
              <p:cNvSpPr txBox="1"/>
              <p:nvPr/>
            </p:nvSpPr>
            <p:spPr>
              <a:xfrm>
                <a:off x="4336366" y="2065053"/>
                <a:ext cx="3317926" cy="4007516"/>
              </a:xfrm>
              <a:prstGeom prst="rect">
                <a:avLst/>
              </a:prstGeom>
              <a:solidFill>
                <a:srgbClr val="B6DDE7"/>
              </a:solidFill>
              <a:ln w="381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8398" dir="3806097" algn="ctr" rotWithShape="0">
                  <a:srgbClr val="632423">
                    <a:alpha val="4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 dirty="0">
                    <a:solidFill>
                      <a:schemeClr val="tx1"/>
                    </a:solidFill>
                    <a:sym typeface="Arial"/>
                  </a:rPr>
                  <a:t>Identificar y priorizar necesidades del entorno y avances disciplinares para el diseño de actualizaciones, renovaciones o transformaciones curriculares.</a:t>
                </a:r>
                <a:endParaRPr dirty="0">
                  <a:solidFill>
                    <a:schemeClr val="tx1"/>
                  </a:solidFill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 dirty="0">
                    <a:solidFill>
                      <a:schemeClr val="tx1"/>
                    </a:solidFill>
                    <a:sym typeface="Arial"/>
                  </a:rPr>
                  <a:t>Definir requisitos y criterios de admisión al programa.</a:t>
                </a:r>
                <a:endParaRPr dirty="0">
                  <a:solidFill>
                    <a:schemeClr val="tx1"/>
                  </a:solidFill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 dirty="0">
                    <a:solidFill>
                      <a:schemeClr val="tx1"/>
                    </a:solidFill>
                    <a:sym typeface="Arial"/>
                  </a:rPr>
                  <a:t>Planeación de recursos (asignación de salones, laboratorios, insumos, escenarios de práctica).</a:t>
                </a:r>
                <a:endParaRPr dirty="0">
                  <a:solidFill>
                    <a:schemeClr val="tx1"/>
                  </a:solidFill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 dirty="0">
                    <a:solidFill>
                      <a:schemeClr val="tx1"/>
                    </a:solidFill>
                    <a:sym typeface="Arial"/>
                  </a:rPr>
                  <a:t>Organización y planeación de labor docente y designación de funciones administrativas.</a:t>
                </a:r>
                <a:endParaRPr dirty="0">
                  <a:solidFill>
                    <a:schemeClr val="tx1"/>
                  </a:solidFill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 dirty="0">
                    <a:solidFill>
                      <a:schemeClr val="tx1"/>
                    </a:solidFill>
                    <a:sym typeface="Arial"/>
                  </a:rPr>
                  <a:t>Planeación del desarrollo profesoral.</a:t>
                </a:r>
                <a:endParaRPr dirty="0">
                  <a:solidFill>
                    <a:schemeClr val="tx1"/>
                  </a:solidFill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 dirty="0">
                    <a:solidFill>
                      <a:schemeClr val="tx1"/>
                    </a:solidFill>
                    <a:sym typeface="Arial"/>
                  </a:rPr>
                  <a:t>Planeación de eventos académicos y actividades extra-curriculares, de investigación e interacción social.</a:t>
                </a:r>
                <a:endParaRPr dirty="0">
                  <a:solidFill>
                    <a:schemeClr val="tx1"/>
                  </a:solidFill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 dirty="0">
                    <a:solidFill>
                      <a:schemeClr val="tx1"/>
                    </a:solidFill>
                    <a:sym typeface="Arial"/>
                  </a:rPr>
                  <a:t>Planeación de monitoreo, evaluación y seguimiento a las condiciones de calidad del programa.</a:t>
                </a:r>
                <a:endParaRPr dirty="0">
                  <a:solidFill>
                    <a:schemeClr val="tx1"/>
                  </a:solidFill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 dirty="0">
                    <a:solidFill>
                      <a:schemeClr val="tx1"/>
                    </a:solidFill>
                    <a:sym typeface="Arial"/>
                  </a:rPr>
                  <a:t>Identificación de oportunidades de mejora en las evaluaciones docentes, de asignaturas y egresados.</a:t>
                </a:r>
                <a:endParaRPr dirty="0">
                  <a:solidFill>
                    <a:schemeClr val="tx1"/>
                  </a:solidFill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 dirty="0">
                    <a:solidFill>
                      <a:schemeClr val="tx1"/>
                    </a:solidFill>
                    <a:sym typeface="Arial"/>
                  </a:rPr>
                  <a:t>Diseño de cronogramas para el desarrollo de asignaturas del plan de estudio.</a:t>
                </a:r>
                <a:endParaRPr dirty="0">
                  <a:solidFill>
                    <a:schemeClr val="tx1"/>
                  </a:solidFill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 dirty="0">
                    <a:solidFill>
                      <a:schemeClr val="tx1"/>
                    </a:solidFill>
                    <a:sym typeface="Arial"/>
                  </a:rPr>
                  <a:t>Diseño de planes de práctica formativa.</a:t>
                </a:r>
                <a:endParaRPr dirty="0">
                  <a:solidFill>
                    <a:schemeClr val="tx1"/>
                  </a:solidFill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Char char="•"/>
                </a:pPr>
                <a:r>
                  <a:rPr lang="es-CO" sz="1100" dirty="0">
                    <a:solidFill>
                      <a:schemeClr val="tx1"/>
                    </a:solidFill>
                    <a:sym typeface="Arial"/>
                  </a:rPr>
                  <a:t>Plan de actividades de investigación, innovación e interacción social.</a:t>
                </a:r>
                <a:endParaRPr dirty="0">
                  <a:solidFill>
                    <a:schemeClr val="tx1"/>
                  </a:solidFill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Char char="•"/>
                </a:pPr>
                <a:r>
                  <a:rPr lang="es-CO" sz="1100" dirty="0">
                    <a:solidFill>
                      <a:schemeClr val="tx1"/>
                    </a:solidFill>
                  </a:rPr>
                  <a:t>Planeación del </a:t>
                </a:r>
                <a:r>
                  <a:rPr lang="es-CO" sz="1100" dirty="0">
                    <a:solidFill>
                      <a:schemeClr val="tx1"/>
                    </a:solidFill>
                    <a:sym typeface="Arial"/>
                  </a:rPr>
                  <a:t>presupuesto.</a:t>
                </a:r>
                <a:endParaRPr dirty="0">
                  <a:solidFill>
                    <a:schemeClr val="tx1"/>
                  </a:solidFill>
                </a:endParaRPr>
              </a:p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58;p8">
                <a:extLst>
                  <a:ext uri="{FF2B5EF4-FFF2-40B4-BE49-F238E27FC236}">
                    <a16:creationId xmlns:a16="http://schemas.microsoft.com/office/drawing/2014/main" id="{2E59ACDD-3830-E5C4-C16B-549CCEB82F70}"/>
                  </a:ext>
                </a:extLst>
              </p:cNvPr>
              <p:cNvSpPr txBox="1"/>
              <p:nvPr/>
            </p:nvSpPr>
            <p:spPr>
              <a:xfrm>
                <a:off x="8346444" y="3323572"/>
                <a:ext cx="3225628" cy="2748998"/>
              </a:xfrm>
              <a:prstGeom prst="rect">
                <a:avLst/>
              </a:prstGeom>
              <a:solidFill>
                <a:srgbClr val="E5B8B7"/>
              </a:solidFill>
              <a:ln w="38100" cap="flat" cmpd="sng">
                <a:solidFill>
                  <a:srgbClr val="F2F2F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8398" dir="3806097" algn="ctr" rotWithShape="0">
                  <a:srgbClr val="632423">
                    <a:alpha val="4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 dirty="0">
                    <a:solidFill>
                      <a:schemeClr val="tx1"/>
                    </a:solidFill>
                    <a:sym typeface="Arial"/>
                  </a:rPr>
                  <a:t>Propuestas para actualización, renovación o transformación curricular y del PEP en general.</a:t>
                </a:r>
                <a:endParaRPr dirty="0">
                  <a:solidFill>
                    <a:schemeClr val="tx1"/>
                  </a:solidFill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 dirty="0">
                    <a:solidFill>
                      <a:schemeClr val="tx1"/>
                    </a:solidFill>
                    <a:sym typeface="Arial"/>
                  </a:rPr>
                  <a:t>Criterios de admisión.</a:t>
                </a:r>
                <a:endParaRPr dirty="0">
                  <a:solidFill>
                    <a:schemeClr val="tx1"/>
                  </a:solidFill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 dirty="0">
                    <a:solidFill>
                      <a:schemeClr val="tx1"/>
                    </a:solidFill>
                    <a:sym typeface="Arial"/>
                  </a:rPr>
                  <a:t>Labor docente y resoluciones de designación de funciones administrativas.</a:t>
                </a:r>
                <a:endParaRPr dirty="0">
                  <a:solidFill>
                    <a:schemeClr val="tx1"/>
                  </a:solidFill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 dirty="0">
                    <a:solidFill>
                      <a:schemeClr val="tx1"/>
                    </a:solidFill>
                    <a:sym typeface="Arial"/>
                  </a:rPr>
                  <a:t>Plan de desarrollo profesoral.</a:t>
                </a:r>
                <a:endParaRPr dirty="0">
                  <a:solidFill>
                    <a:schemeClr val="tx1"/>
                  </a:solidFill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 dirty="0">
                    <a:solidFill>
                      <a:schemeClr val="tx1"/>
                    </a:solidFill>
                    <a:sym typeface="Arial"/>
                  </a:rPr>
                  <a:t>Plan de eventos académicos y actividades extra-curriculares, de investigación e interacción social.</a:t>
                </a:r>
                <a:endParaRPr dirty="0">
                  <a:solidFill>
                    <a:schemeClr val="tx1"/>
                  </a:solidFill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 dirty="0">
                    <a:solidFill>
                      <a:schemeClr val="tx1"/>
                    </a:solidFill>
                    <a:sym typeface="Arial"/>
                  </a:rPr>
                  <a:t>Plan de autoevaluación de condiciones de calidad.</a:t>
                </a:r>
                <a:endParaRPr dirty="0">
                  <a:solidFill>
                    <a:schemeClr val="tx1"/>
                  </a:solidFill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 dirty="0">
                    <a:solidFill>
                      <a:schemeClr val="tx1"/>
                    </a:solidFill>
                    <a:sym typeface="Arial"/>
                  </a:rPr>
                  <a:t>Plan de mejora de evaluaciones docentes y asignaturas.</a:t>
                </a:r>
                <a:endParaRPr dirty="0">
                  <a:solidFill>
                    <a:schemeClr val="tx1"/>
                  </a:solidFill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 dirty="0">
                    <a:solidFill>
                      <a:schemeClr val="tx1"/>
                    </a:solidFill>
                    <a:sym typeface="Arial"/>
                  </a:rPr>
                  <a:t>Cronogramas de asignaturas o cursos de la oferta académica.</a:t>
                </a:r>
                <a:endParaRPr dirty="0">
                  <a:solidFill>
                    <a:schemeClr val="tx1"/>
                  </a:solidFill>
                </a:endParaRPr>
              </a:p>
              <a:p>
                <a:pPr marL="171446" marR="0" lvl="0" indent="-171446" algn="just" rtl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1100"/>
                  <a:buFont typeface="Arial"/>
                  <a:buChar char="•"/>
                </a:pPr>
                <a:r>
                  <a:rPr lang="es-CO" sz="1100" dirty="0">
                    <a:solidFill>
                      <a:schemeClr val="tx1"/>
                    </a:solidFill>
                    <a:sym typeface="Arial"/>
                  </a:rPr>
                  <a:t>Planes de práctica.</a:t>
                </a:r>
                <a:endParaRPr dirty="0">
                  <a:solidFill>
                    <a:schemeClr val="tx1"/>
                  </a:solidFill>
                </a:endParaRPr>
              </a:p>
              <a:p>
                <a:pPr marL="171446" marR="0" lvl="0" indent="-171446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Char char="•"/>
                </a:pPr>
                <a:r>
                  <a:rPr lang="es-CO" sz="1100" dirty="0">
                    <a:solidFill>
                      <a:schemeClr val="tx1"/>
                    </a:solidFill>
                  </a:rPr>
                  <a:t>Plan de actividades de</a:t>
                </a:r>
                <a:r>
                  <a:rPr lang="es-CO" sz="1100" dirty="0">
                    <a:solidFill>
                      <a:schemeClr val="tx1"/>
                    </a:solidFill>
                    <a:latin typeface="Arial"/>
                    <a:ea typeface="Arial"/>
                    <a:cs typeface="Arial"/>
                    <a:sym typeface="Arial"/>
                  </a:rPr>
                  <a:t> actividades de clase, proyectos de investigación, semilleros de investigación.</a:t>
                </a:r>
                <a:r>
                  <a:rPr lang="es-CO" sz="1050" dirty="0">
                    <a:solidFill>
                      <a:schemeClr val="tx1"/>
                    </a:solidFill>
                    <a:sym typeface="Arial"/>
                  </a:rPr>
                  <a:t>   </a:t>
                </a:r>
                <a:endParaRPr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" name="Google Shape;259;p8">
                <a:extLst>
                  <a:ext uri="{FF2B5EF4-FFF2-40B4-BE49-F238E27FC236}">
                    <a16:creationId xmlns:a16="http://schemas.microsoft.com/office/drawing/2014/main" id="{4670B9AA-B05E-7784-1858-04AA86A9FD71}"/>
                  </a:ext>
                </a:extLst>
              </p:cNvPr>
              <p:cNvCxnSpPr/>
              <p:nvPr/>
            </p:nvCxnSpPr>
            <p:spPr>
              <a:xfrm>
                <a:off x="544445" y="3052140"/>
                <a:ext cx="2894526" cy="0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" name="Google Shape;260;p8">
                <a:extLst>
                  <a:ext uri="{FF2B5EF4-FFF2-40B4-BE49-F238E27FC236}">
                    <a16:creationId xmlns:a16="http://schemas.microsoft.com/office/drawing/2014/main" id="{C4536B53-E70D-C8CB-B616-EE28C0FA20CA}"/>
                  </a:ext>
                </a:extLst>
              </p:cNvPr>
              <p:cNvCxnSpPr/>
              <p:nvPr/>
            </p:nvCxnSpPr>
            <p:spPr>
              <a:xfrm>
                <a:off x="8370924" y="3238404"/>
                <a:ext cx="3310255" cy="0"/>
              </a:xfrm>
              <a:prstGeom prst="straightConnector1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5" name="Google Shape;261;p8">
                <a:extLst>
                  <a:ext uri="{FF2B5EF4-FFF2-40B4-BE49-F238E27FC236}">
                    <a16:creationId xmlns:a16="http://schemas.microsoft.com/office/drawing/2014/main" id="{2A1BCA78-1EEE-89AA-2C4B-772AE18979A7}"/>
                  </a:ext>
                </a:extLst>
              </p:cNvPr>
              <p:cNvSpPr/>
              <p:nvPr/>
            </p:nvSpPr>
            <p:spPr>
              <a:xfrm>
                <a:off x="3705748" y="2821913"/>
                <a:ext cx="504926" cy="43053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262;p8">
                <a:extLst>
                  <a:ext uri="{FF2B5EF4-FFF2-40B4-BE49-F238E27FC236}">
                    <a16:creationId xmlns:a16="http://schemas.microsoft.com/office/drawing/2014/main" id="{C7ED7E32-51E3-42A6-39D5-8A47BC1987F5}"/>
                  </a:ext>
                </a:extLst>
              </p:cNvPr>
              <p:cNvSpPr/>
              <p:nvPr/>
            </p:nvSpPr>
            <p:spPr>
              <a:xfrm>
                <a:off x="7725616" y="2727040"/>
                <a:ext cx="504926" cy="43053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96556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2029</Words>
  <Application>Microsoft Office PowerPoint</Application>
  <PresentationFormat>Panorámica</PresentationFormat>
  <Paragraphs>326</Paragraphs>
  <Slides>42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2" baseType="lpstr">
      <vt:lpstr>Aptos</vt:lpstr>
      <vt:lpstr>Aptos Display</vt:lpstr>
      <vt:lpstr>Arial</vt:lpstr>
      <vt:lpstr>Arial Black</vt:lpstr>
      <vt:lpstr>Calibri</vt:lpstr>
      <vt:lpstr>Franklin Gothic Book</vt:lpstr>
      <vt:lpstr>Franklin Gothic Demi</vt:lpstr>
      <vt:lpstr>Franklin Gothic Medium</vt:lpstr>
      <vt:lpstr>Times New Roman</vt:lpstr>
      <vt:lpstr>Tema de Office</vt:lpstr>
      <vt:lpstr>Presentación de PowerPoint</vt:lpstr>
      <vt:lpstr>Presentación de PowerPoint</vt:lpstr>
      <vt:lpstr>LÍNEA DE TIEMPO DEL PROGRAMA</vt:lpstr>
      <vt:lpstr>Presentación de PowerPoint</vt:lpstr>
      <vt:lpstr>Presentación de PowerPoint</vt:lpstr>
      <vt:lpstr>Presentación de PowerPoint</vt:lpstr>
      <vt:lpstr>Presentación de PowerPoint</vt:lpstr>
      <vt:lpstr>OPERACIÓN DEL PROGRAMA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INFRAESTRUCTURA</vt:lpstr>
      <vt:lpstr>ORGANIZACIÓN DE LA INFORMACIÓN</vt:lpstr>
      <vt:lpstr>Presentación de PowerPoint</vt:lpstr>
      <vt:lpstr>Presentación de PowerPoint</vt:lpstr>
      <vt:lpstr>ANÁLISIS DE LAS ACTIVIDADES DE CLASE (FORTALEZAS Y OPORTUNIDADES)</vt:lpstr>
      <vt:lpstr>ACTIVIDADES DE INVESTIGACIÓN</vt:lpstr>
      <vt:lpstr>CAPACITACIÓN DOCENTE</vt:lpstr>
      <vt:lpstr>EVENTOS</vt:lpstr>
      <vt:lpstr>Interacción social</vt:lpstr>
      <vt:lpstr>Presentación de PowerPoint</vt:lpstr>
      <vt:lpstr>EVALUACIÓN DE ESTUDIANTES (SE PUEDE INCLUIR RESULTADOS SABER PRO)</vt:lpstr>
      <vt:lpstr>ALERTAS TEMPRANAS DESERCIÓN Y PERMANENCIA</vt:lpstr>
      <vt:lpstr>EVALUACIÓN DOCENTE</vt:lpstr>
      <vt:lpstr>APORTES DEL ENCUENTRO DE EGRESADOS</vt:lpstr>
      <vt:lpstr>EVALUACIÓN DE ACTIVIDADES  INDICADORES AVANCE DE LAS ACCIONES EFICACIA DE LAS ACCIONES</vt:lpstr>
      <vt:lpstr>PERCEPCIÓN DE ESTUDIANTES</vt:lpstr>
      <vt:lpstr>PROCESO DE AUTOEVALUACIÓN</vt:lpstr>
      <vt:lpstr>PROCESO DE AUTOEVALUACIÓN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LANDY VIVIANA BEDOYA DIAZ</dc:creator>
  <cp:lastModifiedBy>Adriana Milena Hurtado Montoya</cp:lastModifiedBy>
  <cp:revision>34</cp:revision>
  <dcterms:created xsi:type="dcterms:W3CDTF">2024-06-26T19:15:17Z</dcterms:created>
  <dcterms:modified xsi:type="dcterms:W3CDTF">2025-02-25T20:09:16Z</dcterms:modified>
</cp:coreProperties>
</file>